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6858000" cx="12192000"/>
  <p:notesSz cx="6858000" cy="12192000"/>
  <p:embeddedFontLst>
    <p:embeddedFont>
      <p:font typeface="Bebas Neu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jrsG6H6UIMfBEVmz7iERwCauG2N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Nicholas Wo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416A2F-F4B7-4BC1-8C94-1D63F7AF2838}">
  <a:tblStyle styleId="{24416A2F-F4B7-4BC1-8C94-1D63F7AF28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BebasNeue-regular.fntdata"/><Relationship Id="rId30" Type="http://schemas.openxmlformats.org/officeDocument/2006/relationships/slide" Target="slides/slide23.xml"/><Relationship Id="rId11" Type="http://schemas.openxmlformats.org/officeDocument/2006/relationships/slide" Target="slides/slide4.xml"/><Relationship Id="rId10" Type="http://schemas.openxmlformats.org/officeDocument/2006/relationships/slide" Target="slides/slide3.xml"/><Relationship Id="rId32" Type="http://customschemas.google.com/relationships/presentationmetadata" Target="meta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1-24T08:11:01.423">
    <p:pos x="6000" y="0"/>
    <p:text>We don't present validation for methods before this, so I think I will skip this slide for homogeneity.</p:text>
    <p:extLst>
      <p:ext uri="{C676402C-5697-4E1C-873F-D02D1690AC5C}">
        <p15:threadingInfo timeZoneBias="0"/>
      </p:ext>
      <p:ext uri="http://customooxmlschemas.google.com/">
        <go:slidesCustomData xmlns:go="http://customooxmlschemas.google.com/" commentPostId="AAABZX9qed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 name="Google Shape;1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 name="Google Shape;1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d5ef5d5468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2d5ef5d5468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Priscilla</a:t>
            </a:r>
            <a:endParaRPr/>
          </a:p>
        </p:txBody>
      </p:sp>
      <p:sp>
        <p:nvSpPr>
          <p:cNvPr id="163" name="Google Shape;163;g2d5ef5d5468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5ef5d5468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d5ef5d5468_0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Priscilla</a:t>
            </a:r>
            <a:endParaRPr/>
          </a:p>
        </p:txBody>
      </p:sp>
      <p:sp>
        <p:nvSpPr>
          <p:cNvPr id="172" name="Google Shape;172;g2d5ef5d5468_0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5ef5d546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g2d5ef5d5468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Priscilla</a:t>
            </a:r>
            <a:endParaRPr/>
          </a:p>
        </p:txBody>
      </p:sp>
      <p:sp>
        <p:nvSpPr>
          <p:cNvPr id="179" name="Google Shape;179;g2d5ef5d5468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Priscilla</a:t>
            </a:r>
            <a:endParaRPr/>
          </a:p>
        </p:txBody>
      </p:sp>
      <p:sp>
        <p:nvSpPr>
          <p:cNvPr id="187" name="Google Shape;18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84c1255a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3184c1255a3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Harsh</a:t>
            </a:r>
            <a:endParaRPr/>
          </a:p>
        </p:txBody>
      </p:sp>
      <p:sp>
        <p:nvSpPr>
          <p:cNvPr id="195" name="Google Shape;195;g3184c1255a3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5f08b2141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2d5f08b2141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Harsh</a:t>
            </a:r>
            <a:endParaRPr/>
          </a:p>
        </p:txBody>
      </p:sp>
      <p:sp>
        <p:nvSpPr>
          <p:cNvPr id="203" name="Google Shape;203;g2d5f08b2141_2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Nic</a:t>
            </a:r>
            <a:endParaRPr/>
          </a:p>
        </p:txBody>
      </p:sp>
      <p:sp>
        <p:nvSpPr>
          <p:cNvPr id="211" name="Google Shape;21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7025607e2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g317025607e2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Nic</a:t>
            </a:r>
            <a:endParaRPr/>
          </a:p>
        </p:txBody>
      </p:sp>
      <p:sp>
        <p:nvSpPr>
          <p:cNvPr id="219" name="Google Shape;219;g317025607e2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8ba6af85a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8ba6af85a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318ba6af85a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17025607e2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317025607e2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Nic</a:t>
            </a:r>
            <a:endParaRPr/>
          </a:p>
        </p:txBody>
      </p:sp>
      <p:sp>
        <p:nvSpPr>
          <p:cNvPr id="237" name="Google Shape;237;g317025607e2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g3194a8ba0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 name="Google Shape;25;g3194a8ba07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Elaine</a:t>
            </a:r>
            <a:endParaRPr/>
          </a:p>
        </p:txBody>
      </p:sp>
      <p:sp>
        <p:nvSpPr>
          <p:cNvPr id="26" name="Google Shape;26;g3194a8ba07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7025607e2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317025607e2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Nic</a:t>
            </a:r>
            <a:endParaRPr/>
          </a:p>
        </p:txBody>
      </p:sp>
      <p:sp>
        <p:nvSpPr>
          <p:cNvPr id="247" name="Google Shape;247;g317025607e2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84c1255a3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3184c1255a3_2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3184c1255a3_2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84c1255a3_2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3184c1255a3_2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Nic</a:t>
            </a:r>
            <a:endParaRPr/>
          </a:p>
        </p:txBody>
      </p:sp>
      <p:sp>
        <p:nvSpPr>
          <p:cNvPr id="264" name="Google Shape;264;g3184c1255a3_2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84c1255a3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3184c1255a3_2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3184c1255a3_2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3184c1255a3_2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 name="Google Shape;39;g3184c1255a3_2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Elaine</a:t>
            </a:r>
            <a:endParaRPr/>
          </a:p>
        </p:txBody>
      </p:sp>
      <p:sp>
        <p:nvSpPr>
          <p:cNvPr id="40" name="Google Shape;40;g3184c1255a3_2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 name="Google Shape;4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Elaine</a:t>
            </a:r>
            <a:endParaRPr/>
          </a:p>
        </p:txBody>
      </p:sp>
      <p:sp>
        <p:nvSpPr>
          <p:cNvPr id="48" name="Google Shape;4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Elaine</a:t>
            </a:r>
            <a:endParaRPr/>
          </a:p>
        </p:txBody>
      </p:sp>
      <p:sp>
        <p:nvSpPr>
          <p:cNvPr id="84" name="Google Shape;8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Elaine</a:t>
            </a:r>
            <a:endParaRPr/>
          </a:p>
        </p:txBody>
      </p:sp>
      <p:sp>
        <p:nvSpPr>
          <p:cNvPr id="107" name="Google Shape;10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7025607e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7025607e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US"/>
              <a:t>The reason for selecting these three models is their complementary strengths: Naive Baseline provides a simple and efficient benchmark, TF-IDF effectively extracts text features, and BERTopic, which incorporates TF-IDF, leverages advanced deep learning models to capture complex semantic information. Using these two models allows for a comparison between simpler and more complex approaches, spanning a range of model complexity. Together, they enable a comprehensive analysis of different aspects of the SVB collapse.</a:t>
            </a:r>
            <a:endParaRPr/>
          </a:p>
        </p:txBody>
      </p:sp>
      <p:sp>
        <p:nvSpPr>
          <p:cNvPr id="127" name="Google Shape;127;g317025607e2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5ef5d5468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2d5ef5d5468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Priscilla</a:t>
            </a:r>
            <a:endParaRPr/>
          </a:p>
        </p:txBody>
      </p:sp>
      <p:sp>
        <p:nvSpPr>
          <p:cNvPr id="146" name="Google Shape;146;g2d5ef5d5468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194f275240_5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3194f275240_5_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Priscilla</a:t>
            </a:r>
            <a:endParaRPr/>
          </a:p>
        </p:txBody>
      </p:sp>
      <p:sp>
        <p:nvSpPr>
          <p:cNvPr id="155" name="Google Shape;155;g3194f275240_5_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43F"/>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 name="Shape 1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comments" Target="../comments/commen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 Id="rId10"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 name="Shape 17"/>
        <p:cNvGrpSpPr/>
        <p:nvPr/>
      </p:nvGrpSpPr>
      <p:grpSpPr>
        <a:xfrm>
          <a:off x="0" y="0"/>
          <a:ext cx="0" cy="0"/>
          <a:chOff x="0" y="0"/>
          <a:chExt cx="0" cy="0"/>
        </a:xfrm>
      </p:grpSpPr>
      <p:sp>
        <p:nvSpPr>
          <p:cNvPr id="18" name="Google Shape;18;p1"/>
          <p:cNvSpPr/>
          <p:nvPr/>
        </p:nvSpPr>
        <p:spPr>
          <a:xfrm>
            <a:off x="171050" y="4754850"/>
            <a:ext cx="6227700" cy="1945500"/>
          </a:xfrm>
          <a:prstGeom prst="rect">
            <a:avLst/>
          </a:prstGeom>
          <a:noFill/>
          <a:ln>
            <a:noFill/>
          </a:ln>
        </p:spPr>
        <p:txBody>
          <a:bodyPr anchorCtr="0" anchor="t" bIns="0" lIns="0" spcFirstLastPara="1" rIns="0" wrap="square" tIns="0">
            <a:noAutofit/>
          </a:bodyPr>
          <a:lstStyle/>
          <a:p>
            <a:pPr indent="0" lvl="0" marL="0" marR="0" rtl="0" algn="l">
              <a:lnSpc>
                <a:spcPct val="91009"/>
              </a:lnSpc>
              <a:spcBef>
                <a:spcPts val="0"/>
              </a:spcBef>
              <a:spcAft>
                <a:spcPts val="0"/>
              </a:spcAft>
              <a:buClr>
                <a:srgbClr val="00143F"/>
              </a:buClr>
              <a:buSzPts val="5906"/>
              <a:buFont typeface="Bebas Neue"/>
              <a:buNone/>
            </a:pPr>
            <a:r>
              <a:rPr b="1" lang="en-US" sz="4688">
                <a:solidFill>
                  <a:schemeClr val="lt1"/>
                </a:solidFill>
                <a:latin typeface="Bebas Neue"/>
                <a:ea typeface="Bebas Neue"/>
                <a:cs typeface="Bebas Neue"/>
                <a:sym typeface="Bebas Neue"/>
              </a:rPr>
              <a:t>Thematic Analysis of </a:t>
            </a:r>
            <a:endParaRPr b="1" sz="4688">
              <a:solidFill>
                <a:schemeClr val="lt1"/>
              </a:solidFill>
              <a:latin typeface="Bebas Neue"/>
              <a:ea typeface="Bebas Neue"/>
              <a:cs typeface="Bebas Neue"/>
              <a:sym typeface="Bebas Neue"/>
            </a:endParaRPr>
          </a:p>
          <a:p>
            <a:pPr indent="0" lvl="0" marL="0" marR="0" rtl="0" algn="l">
              <a:lnSpc>
                <a:spcPct val="91009"/>
              </a:lnSpc>
              <a:spcBef>
                <a:spcPts val="0"/>
              </a:spcBef>
              <a:spcAft>
                <a:spcPts val="0"/>
              </a:spcAft>
              <a:buClr>
                <a:srgbClr val="00143F"/>
              </a:buClr>
              <a:buSzPts val="5906"/>
              <a:buFont typeface="Bebas Neue"/>
              <a:buNone/>
            </a:pPr>
            <a:r>
              <a:rPr b="1" lang="en-US" sz="4688">
                <a:solidFill>
                  <a:schemeClr val="lt1"/>
                </a:solidFill>
                <a:latin typeface="Bebas Neue"/>
                <a:ea typeface="Bebas Neue"/>
                <a:cs typeface="Bebas Neue"/>
                <a:sym typeface="Bebas Neue"/>
              </a:rPr>
              <a:t>Banking </a:t>
            </a:r>
            <a:r>
              <a:rPr b="1" lang="en-US" sz="4688">
                <a:solidFill>
                  <a:schemeClr val="lt1"/>
                </a:solidFill>
                <a:latin typeface="Bebas Neue"/>
                <a:ea typeface="Bebas Neue"/>
                <a:cs typeface="Bebas Neue"/>
                <a:sym typeface="Bebas Neue"/>
              </a:rPr>
              <a:t>Regulatory Changes</a:t>
            </a:r>
            <a:endParaRPr b="1" sz="4688">
              <a:solidFill>
                <a:schemeClr val="lt1"/>
              </a:solidFill>
              <a:latin typeface="Bebas Neue"/>
              <a:ea typeface="Bebas Neue"/>
              <a:cs typeface="Bebas Neue"/>
              <a:sym typeface="Bebas Neue"/>
            </a:endParaRPr>
          </a:p>
          <a:p>
            <a:pPr indent="0" lvl="0" marL="0" marR="0" rtl="0" algn="l">
              <a:lnSpc>
                <a:spcPct val="91009"/>
              </a:lnSpc>
              <a:spcBef>
                <a:spcPts val="0"/>
              </a:spcBef>
              <a:spcAft>
                <a:spcPts val="0"/>
              </a:spcAft>
              <a:buClr>
                <a:srgbClr val="00143F"/>
              </a:buClr>
              <a:buSzPts val="5906"/>
              <a:buFont typeface="Bebas Neue"/>
              <a:buNone/>
            </a:pPr>
            <a:r>
              <a:rPr b="1" lang="en-US" sz="4688">
                <a:solidFill>
                  <a:srgbClr val="07C0FD"/>
                </a:solidFill>
                <a:latin typeface="Bebas Neue"/>
                <a:ea typeface="Bebas Neue"/>
                <a:cs typeface="Bebas Neue"/>
                <a:sym typeface="Bebas Neue"/>
              </a:rPr>
              <a:t> </a:t>
            </a:r>
            <a:r>
              <a:rPr b="1" lang="en-US" sz="3000">
                <a:solidFill>
                  <a:srgbClr val="07C0FD"/>
                </a:solidFill>
                <a:latin typeface="Bebas Neue"/>
                <a:ea typeface="Bebas Neue"/>
                <a:cs typeface="Bebas Neue"/>
                <a:sym typeface="Bebas Neue"/>
              </a:rPr>
              <a:t>—-</a:t>
            </a:r>
            <a:r>
              <a:rPr b="1" lang="en-US" sz="3000">
                <a:solidFill>
                  <a:srgbClr val="07C0FD"/>
                </a:solidFill>
                <a:latin typeface="Bebas Neue"/>
                <a:ea typeface="Bebas Neue"/>
                <a:cs typeface="Bebas Neue"/>
                <a:sym typeface="Bebas Neue"/>
              </a:rPr>
              <a:t>—-—-</a:t>
            </a:r>
            <a:r>
              <a:rPr lang="en-US" sz="3800">
                <a:solidFill>
                  <a:srgbClr val="07C0FD"/>
                </a:solidFill>
                <a:latin typeface="Bebas Neue"/>
                <a:ea typeface="Bebas Neue"/>
                <a:cs typeface="Bebas Neue"/>
                <a:sym typeface="Bebas Neue"/>
              </a:rPr>
              <a:t>Following the Collapse OF SVB</a:t>
            </a:r>
            <a:endParaRPr sz="3800">
              <a:solidFill>
                <a:srgbClr val="07C0FD"/>
              </a:solidFill>
              <a:latin typeface="Bebas Neue"/>
              <a:ea typeface="Bebas Neue"/>
              <a:cs typeface="Bebas Neue"/>
              <a:sym typeface="Bebas Neue"/>
            </a:endParaRPr>
          </a:p>
          <a:p>
            <a:pPr indent="0" lvl="0" marL="0" marR="0" rtl="0" algn="l">
              <a:lnSpc>
                <a:spcPct val="91009"/>
              </a:lnSpc>
              <a:spcBef>
                <a:spcPts val="0"/>
              </a:spcBef>
              <a:spcAft>
                <a:spcPts val="0"/>
              </a:spcAft>
              <a:buClr>
                <a:srgbClr val="00143F"/>
              </a:buClr>
              <a:buSzPts val="5906"/>
              <a:buFont typeface="Bebas Neue"/>
              <a:buNone/>
            </a:pPr>
            <a:r>
              <a:t/>
            </a:r>
            <a:endParaRPr b="1" sz="4688">
              <a:solidFill>
                <a:schemeClr val="lt1"/>
              </a:solidFill>
              <a:latin typeface="Bebas Neue"/>
              <a:ea typeface="Bebas Neue"/>
              <a:cs typeface="Bebas Neue"/>
              <a:sym typeface="Bebas Neue"/>
            </a:endParaRPr>
          </a:p>
          <a:p>
            <a:pPr indent="0" lvl="0" marL="0" marR="0" rtl="0" algn="l">
              <a:lnSpc>
                <a:spcPct val="91009"/>
              </a:lnSpc>
              <a:spcBef>
                <a:spcPts val="0"/>
              </a:spcBef>
              <a:spcAft>
                <a:spcPts val="0"/>
              </a:spcAft>
              <a:buClr>
                <a:srgbClr val="00143F"/>
              </a:buClr>
              <a:buSzPts val="5906"/>
              <a:buFont typeface="Bebas Neue"/>
              <a:buNone/>
            </a:pPr>
            <a:r>
              <a:t/>
            </a:r>
            <a:endParaRPr b="1" sz="4688">
              <a:solidFill>
                <a:schemeClr val="lt1"/>
              </a:solidFill>
              <a:latin typeface="Bebas Neue"/>
              <a:ea typeface="Bebas Neue"/>
              <a:cs typeface="Bebas Neue"/>
              <a:sym typeface="Bebas Neue"/>
            </a:endParaRPr>
          </a:p>
        </p:txBody>
      </p:sp>
      <p:sp>
        <p:nvSpPr>
          <p:cNvPr id="19" name="Google Shape;19;p1"/>
          <p:cNvSpPr/>
          <p:nvPr/>
        </p:nvSpPr>
        <p:spPr>
          <a:xfrm>
            <a:off x="6080526" y="5470096"/>
            <a:ext cx="5855400" cy="303600"/>
          </a:xfrm>
          <a:prstGeom prst="rect">
            <a:avLst/>
          </a:prstGeom>
          <a:noFill/>
          <a:ln>
            <a:noFill/>
          </a:ln>
        </p:spPr>
        <p:txBody>
          <a:bodyPr anchorCtr="0" anchor="t" bIns="0" lIns="0" spcFirstLastPara="1" rIns="0" wrap="square" tIns="0">
            <a:noAutofit/>
          </a:bodyPr>
          <a:lstStyle/>
          <a:p>
            <a:pPr indent="0" lvl="0" marL="0" marR="0" rtl="0" algn="l">
              <a:lnSpc>
                <a:spcPct val="131157"/>
              </a:lnSpc>
              <a:spcBef>
                <a:spcPts val="0"/>
              </a:spcBef>
              <a:spcAft>
                <a:spcPts val="0"/>
              </a:spcAft>
              <a:buClr>
                <a:srgbClr val="000A44"/>
              </a:buClr>
              <a:buSzPts val="1823"/>
              <a:buFont typeface="Arial"/>
              <a:buNone/>
            </a:pPr>
            <a:r>
              <a:rPr b="0" i="0" lang="en-US" sz="1823" u="none" cap="none" strike="noStrike">
                <a:solidFill>
                  <a:srgbClr val="000A44"/>
                </a:solidFill>
                <a:latin typeface="Arial"/>
                <a:ea typeface="Arial"/>
                <a:cs typeface="Arial"/>
                <a:sym typeface="Arial"/>
              </a:rPr>
              <a:t>Group 1</a:t>
            </a:r>
            <a:endParaRPr b="0" i="0" sz="1800" u="none" cap="none" strike="noStrike">
              <a:solidFill>
                <a:schemeClr val="dk1"/>
              </a:solidFill>
              <a:latin typeface="Arial"/>
              <a:ea typeface="Arial"/>
              <a:cs typeface="Arial"/>
              <a:sym typeface="Arial"/>
            </a:endParaRPr>
          </a:p>
        </p:txBody>
      </p:sp>
      <p:sp>
        <p:nvSpPr>
          <p:cNvPr id="20" name="Google Shape;20;p1"/>
          <p:cNvSpPr/>
          <p:nvPr/>
        </p:nvSpPr>
        <p:spPr>
          <a:xfrm>
            <a:off x="10313525" y="4827450"/>
            <a:ext cx="1622400" cy="1872900"/>
          </a:xfrm>
          <a:prstGeom prst="rect">
            <a:avLst/>
          </a:prstGeom>
          <a:noFill/>
          <a:ln>
            <a:noFill/>
          </a:ln>
        </p:spPr>
        <p:txBody>
          <a:bodyPr anchorCtr="0" anchor="t" bIns="0" lIns="0" spcFirstLastPara="1" rIns="0" wrap="square" tIns="0">
            <a:noAutofit/>
          </a:bodyPr>
          <a:lstStyle/>
          <a:p>
            <a:pPr indent="0" lvl="0" marL="0" marR="0" rtl="0" algn="l">
              <a:lnSpc>
                <a:spcPct val="131259"/>
              </a:lnSpc>
              <a:spcBef>
                <a:spcPts val="0"/>
              </a:spcBef>
              <a:spcAft>
                <a:spcPts val="0"/>
              </a:spcAft>
              <a:buClr>
                <a:srgbClr val="FFFFFF"/>
              </a:buClr>
              <a:buSzPts val="1350"/>
              <a:buFont typeface="Arial"/>
              <a:buNone/>
            </a:pPr>
            <a:r>
              <a:rPr b="1" lang="en-US" sz="1800">
                <a:solidFill>
                  <a:srgbClr val="FFFFFF"/>
                </a:solidFill>
              </a:rPr>
              <a:t>Group 1 </a:t>
            </a:r>
            <a:endParaRPr b="1" sz="1800">
              <a:solidFill>
                <a:srgbClr val="FFFFFF"/>
              </a:solidFill>
            </a:endParaRPr>
          </a:p>
          <a:p>
            <a:pPr indent="0" lvl="0" marL="0" marR="0" rtl="0" algn="l">
              <a:lnSpc>
                <a:spcPct val="131259"/>
              </a:lnSpc>
              <a:spcBef>
                <a:spcPts val="0"/>
              </a:spcBef>
              <a:spcAft>
                <a:spcPts val="0"/>
              </a:spcAft>
              <a:buClr>
                <a:srgbClr val="FFFFFF"/>
              </a:buClr>
              <a:buSzPts val="1350"/>
              <a:buFont typeface="Arial"/>
              <a:buNone/>
            </a:pPr>
            <a:r>
              <a:rPr lang="en-US" sz="1800">
                <a:solidFill>
                  <a:srgbClr val="FFFFFF"/>
                </a:solidFill>
              </a:rPr>
              <a:t>Priscilla Clark</a:t>
            </a:r>
            <a:endParaRPr sz="1800">
              <a:solidFill>
                <a:srgbClr val="FFFFFF"/>
              </a:solidFill>
            </a:endParaRPr>
          </a:p>
          <a:p>
            <a:pPr indent="0" lvl="0" marL="0" marR="0" rtl="0" algn="l">
              <a:lnSpc>
                <a:spcPct val="131259"/>
              </a:lnSpc>
              <a:spcBef>
                <a:spcPts val="0"/>
              </a:spcBef>
              <a:spcAft>
                <a:spcPts val="0"/>
              </a:spcAft>
              <a:buClr>
                <a:srgbClr val="FFFFFF"/>
              </a:buClr>
              <a:buSzPts val="1350"/>
              <a:buFont typeface="Arial"/>
              <a:buNone/>
            </a:pPr>
            <a:r>
              <a:rPr lang="en-US" sz="1800">
                <a:solidFill>
                  <a:srgbClr val="FFFFFF"/>
                </a:solidFill>
              </a:rPr>
              <a:t>Nicholas Wong</a:t>
            </a:r>
            <a:endParaRPr sz="1800">
              <a:solidFill>
                <a:srgbClr val="FFFFFF"/>
              </a:solidFill>
            </a:endParaRPr>
          </a:p>
          <a:p>
            <a:pPr indent="0" lvl="0" marL="0" marR="0" rtl="0" algn="l">
              <a:lnSpc>
                <a:spcPct val="131259"/>
              </a:lnSpc>
              <a:spcBef>
                <a:spcPts val="0"/>
              </a:spcBef>
              <a:spcAft>
                <a:spcPts val="0"/>
              </a:spcAft>
              <a:buClr>
                <a:srgbClr val="FFFFFF"/>
              </a:buClr>
              <a:buSzPts val="1350"/>
              <a:buFont typeface="Arial"/>
              <a:buNone/>
            </a:pPr>
            <a:r>
              <a:rPr lang="en-US" sz="1800">
                <a:solidFill>
                  <a:srgbClr val="FFFFFF"/>
                </a:solidFill>
              </a:rPr>
              <a:t>Harsh Kumar</a:t>
            </a:r>
            <a:endParaRPr sz="1800">
              <a:solidFill>
                <a:srgbClr val="FFFFFF"/>
              </a:solidFill>
            </a:endParaRPr>
          </a:p>
          <a:p>
            <a:pPr indent="0" lvl="0" marL="0" marR="0" rtl="0" algn="l">
              <a:lnSpc>
                <a:spcPct val="131259"/>
              </a:lnSpc>
              <a:spcBef>
                <a:spcPts val="0"/>
              </a:spcBef>
              <a:spcAft>
                <a:spcPts val="0"/>
              </a:spcAft>
              <a:buClr>
                <a:srgbClr val="FFFFFF"/>
              </a:buClr>
              <a:buSzPts val="1350"/>
              <a:buFont typeface="Arial"/>
              <a:buNone/>
            </a:pPr>
            <a:r>
              <a:rPr lang="en-US" sz="1800">
                <a:solidFill>
                  <a:srgbClr val="FFFFFF"/>
                </a:solidFill>
              </a:rPr>
              <a:t>Elaine Zhang</a:t>
            </a:r>
            <a:endParaRPr i="0" sz="1800" u="none" cap="none" strike="noStrike">
              <a:solidFill>
                <a:schemeClr val="dk1"/>
              </a:solidFill>
            </a:endParaRPr>
          </a:p>
        </p:txBody>
      </p:sp>
      <p:pic>
        <p:nvPicPr>
          <p:cNvPr id="21" name="Google Shape;21;p1"/>
          <p:cNvPicPr preferRelativeResize="0"/>
          <p:nvPr/>
        </p:nvPicPr>
        <p:blipFill>
          <a:blip r:embed="rId3">
            <a:alphaModFix/>
          </a:blip>
          <a:stretch>
            <a:fillRect/>
          </a:stretch>
        </p:blipFill>
        <p:spPr>
          <a:xfrm>
            <a:off x="0" y="3"/>
            <a:ext cx="12191999" cy="4675573"/>
          </a:xfrm>
          <a:prstGeom prst="rect">
            <a:avLst/>
          </a:prstGeom>
          <a:noFill/>
          <a:ln>
            <a:noFill/>
          </a:ln>
        </p:spPr>
      </p:pic>
      <p:pic>
        <p:nvPicPr>
          <p:cNvPr id="22" name="Google Shape;22;p1"/>
          <p:cNvPicPr preferRelativeResize="0"/>
          <p:nvPr/>
        </p:nvPicPr>
        <p:blipFill>
          <a:blip r:embed="rId4">
            <a:alphaModFix/>
          </a:blip>
          <a:stretch>
            <a:fillRect/>
          </a:stretch>
        </p:blipFill>
        <p:spPr>
          <a:xfrm>
            <a:off x="8396900" y="4887975"/>
            <a:ext cx="1679250" cy="1679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d5ef5d5468_0_11"/>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extLst>
                  <a:ext uri="http://customooxmlschemas.google.com/">
                    <go:slidesCustomData xmlns:go="http://customooxmlschemas.google.com/" textRoundtripDataId="0"/>
                  </a:ext>
                </a:extLst>
              </a:rPr>
              <a:t>EXPLORATORY DATA ANALYSIS</a:t>
            </a:r>
            <a:endParaRPr b="0" i="0" sz="1800" u="none" cap="none" strike="noStrike">
              <a:solidFill>
                <a:schemeClr val="dk1"/>
              </a:solidFill>
              <a:latin typeface="Arial"/>
              <a:ea typeface="Arial"/>
              <a:cs typeface="Arial"/>
              <a:sym typeface="Arial"/>
            </a:endParaRPr>
          </a:p>
        </p:txBody>
      </p:sp>
      <p:pic>
        <p:nvPicPr>
          <p:cNvPr id="166" name="Google Shape;166;g2d5ef5d5468_0_11"/>
          <p:cNvPicPr preferRelativeResize="0"/>
          <p:nvPr/>
        </p:nvPicPr>
        <p:blipFill rotWithShape="1">
          <a:blip r:embed="rId3">
            <a:alphaModFix/>
          </a:blip>
          <a:srcRect b="2152" l="0" r="6707" t="4659"/>
          <a:stretch/>
        </p:blipFill>
        <p:spPr>
          <a:xfrm>
            <a:off x="473250" y="1684238"/>
            <a:ext cx="6264426" cy="4693450"/>
          </a:xfrm>
          <a:prstGeom prst="rect">
            <a:avLst/>
          </a:prstGeom>
          <a:noFill/>
          <a:ln>
            <a:noFill/>
          </a:ln>
        </p:spPr>
      </p:pic>
      <p:pic>
        <p:nvPicPr>
          <p:cNvPr id="167" name="Google Shape;167;g2d5ef5d5468_0_11"/>
          <p:cNvPicPr preferRelativeResize="0"/>
          <p:nvPr/>
        </p:nvPicPr>
        <p:blipFill rotWithShape="1">
          <a:blip r:embed="rId4">
            <a:alphaModFix/>
          </a:blip>
          <a:srcRect b="13919" l="20997" r="17097" t="6991"/>
          <a:stretch/>
        </p:blipFill>
        <p:spPr>
          <a:xfrm>
            <a:off x="6888000" y="1684251"/>
            <a:ext cx="4592138" cy="4693426"/>
          </a:xfrm>
          <a:prstGeom prst="rect">
            <a:avLst/>
          </a:prstGeom>
          <a:noFill/>
          <a:ln>
            <a:noFill/>
          </a:ln>
        </p:spPr>
      </p:pic>
      <p:sp>
        <p:nvSpPr>
          <p:cNvPr id="168" name="Google Shape;168;g2d5ef5d5468_0_11"/>
          <p:cNvSpPr txBox="1"/>
          <p:nvPr/>
        </p:nvSpPr>
        <p:spPr>
          <a:xfrm>
            <a:off x="473250" y="1043275"/>
            <a:ext cx="11007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rgbClr val="07C0FD"/>
                </a:solidFill>
              </a:rPr>
              <a:t>368 documents</a:t>
            </a:r>
            <a:r>
              <a:rPr lang="en-US" sz="1900">
                <a:solidFill>
                  <a:schemeClr val="lt1"/>
                </a:solidFill>
              </a:rPr>
              <a:t> span the 18 months before (170) and after (198) March 10th, 2023</a:t>
            </a:r>
            <a:endParaRPr sz="19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d5ef5d5468_0_37"/>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extLst>
                  <a:ext uri="http://customooxmlschemas.google.com/">
                    <go:slidesCustomData xmlns:go="http://customooxmlschemas.google.com/" textRoundtripDataId="1"/>
                  </a:ext>
                </a:extLst>
              </a:rPr>
              <a:t>EXPLORATORY DATA ANALYSIS</a:t>
            </a:r>
            <a:endParaRPr b="0" i="0" sz="1800" u="none" cap="none" strike="noStrike">
              <a:solidFill>
                <a:schemeClr val="dk1"/>
              </a:solidFill>
              <a:latin typeface="Arial"/>
              <a:ea typeface="Arial"/>
              <a:cs typeface="Arial"/>
              <a:sym typeface="Arial"/>
            </a:endParaRPr>
          </a:p>
        </p:txBody>
      </p:sp>
      <p:pic>
        <p:nvPicPr>
          <p:cNvPr id="175" name="Google Shape;175;g2d5ef5d5468_0_37"/>
          <p:cNvPicPr preferRelativeResize="0"/>
          <p:nvPr/>
        </p:nvPicPr>
        <p:blipFill>
          <a:blip r:embed="rId3">
            <a:alphaModFix/>
          </a:blip>
          <a:stretch>
            <a:fillRect/>
          </a:stretch>
        </p:blipFill>
        <p:spPr>
          <a:xfrm>
            <a:off x="701325" y="973207"/>
            <a:ext cx="10496458" cy="57506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d5ef5d5468_0_24"/>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rPr>
              <a:t>NAIVE MODEL</a:t>
            </a:r>
            <a:endParaRPr b="0" i="0" sz="1800" u="none" cap="none" strike="noStrike">
              <a:solidFill>
                <a:schemeClr val="dk1"/>
              </a:solidFill>
              <a:latin typeface="Arial"/>
              <a:ea typeface="Arial"/>
              <a:cs typeface="Arial"/>
              <a:sym typeface="Arial"/>
            </a:endParaRPr>
          </a:p>
        </p:txBody>
      </p:sp>
      <p:pic>
        <p:nvPicPr>
          <p:cNvPr id="182" name="Google Shape;182;g2d5ef5d5468_0_24"/>
          <p:cNvPicPr preferRelativeResize="0"/>
          <p:nvPr/>
        </p:nvPicPr>
        <p:blipFill>
          <a:blip r:embed="rId3">
            <a:alphaModFix/>
          </a:blip>
          <a:stretch>
            <a:fillRect/>
          </a:stretch>
        </p:blipFill>
        <p:spPr>
          <a:xfrm>
            <a:off x="637050" y="1173001"/>
            <a:ext cx="5437800" cy="5273026"/>
          </a:xfrm>
          <a:prstGeom prst="rect">
            <a:avLst/>
          </a:prstGeom>
          <a:noFill/>
          <a:ln>
            <a:noFill/>
          </a:ln>
        </p:spPr>
      </p:pic>
      <p:sp>
        <p:nvSpPr>
          <p:cNvPr id="183" name="Google Shape;183;g2d5ef5d5468_0_24"/>
          <p:cNvSpPr txBox="1"/>
          <p:nvPr/>
        </p:nvSpPr>
        <p:spPr>
          <a:xfrm>
            <a:off x="6167325" y="1172988"/>
            <a:ext cx="5767500" cy="5170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Char char="●"/>
            </a:pPr>
            <a:r>
              <a:rPr lang="en-US" sz="1500">
                <a:solidFill>
                  <a:schemeClr val="lt1"/>
                </a:solidFill>
              </a:rPr>
              <a:t>Naive model conducted a keyword search in the pre/post document populations - </a:t>
            </a:r>
            <a:r>
              <a:rPr lang="en-US" sz="1500">
                <a:solidFill>
                  <a:schemeClr val="lt1"/>
                </a:solidFill>
              </a:rPr>
              <a:t>results</a:t>
            </a:r>
            <a:r>
              <a:rPr lang="en-US" sz="1500">
                <a:solidFill>
                  <a:schemeClr val="lt1"/>
                </a:solidFill>
              </a:rPr>
              <a:t> were limited to documents with the keyword </a:t>
            </a:r>
            <a:r>
              <a:rPr b="1" lang="en-US" sz="1500">
                <a:solidFill>
                  <a:srgbClr val="77C6FC"/>
                </a:solidFill>
              </a:rPr>
              <a:t>appearing more than 3 times</a:t>
            </a:r>
            <a:endParaRPr b="1" sz="1500">
              <a:solidFill>
                <a:srgbClr val="77C6FC"/>
              </a:solidFill>
            </a:endParaRPr>
          </a:p>
          <a:p>
            <a:pPr indent="-323850" lvl="0" marL="457200" rtl="0" algn="l">
              <a:lnSpc>
                <a:spcPct val="115000"/>
              </a:lnSpc>
              <a:spcBef>
                <a:spcPts val="1000"/>
              </a:spcBef>
              <a:spcAft>
                <a:spcPts val="0"/>
              </a:spcAft>
              <a:buClr>
                <a:schemeClr val="lt1"/>
              </a:buClr>
              <a:buSzPts val="1500"/>
              <a:buChar char="●"/>
            </a:pPr>
            <a:r>
              <a:rPr lang="en-US" sz="1500">
                <a:solidFill>
                  <a:schemeClr val="lt1"/>
                </a:solidFill>
              </a:rPr>
              <a:t>Keywords (regex used to account for different word endings)</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liquidity</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capital</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capital requirement</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small bank</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mid-sized bank</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community bank</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interest rate risk</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concentration</a:t>
            </a:r>
            <a:endParaRPr i="1" sz="1500">
              <a:solidFill>
                <a:schemeClr val="lt1"/>
              </a:solidFill>
            </a:endParaRPr>
          </a:p>
          <a:p>
            <a:pPr indent="-323850" lvl="0" marL="457200" rtl="0" algn="l">
              <a:lnSpc>
                <a:spcPct val="115000"/>
              </a:lnSpc>
              <a:spcBef>
                <a:spcPts val="1000"/>
              </a:spcBef>
              <a:spcAft>
                <a:spcPts val="0"/>
              </a:spcAft>
              <a:buClr>
                <a:schemeClr val="lt1"/>
              </a:buClr>
              <a:buSzPts val="1500"/>
              <a:buChar char="●"/>
            </a:pPr>
            <a:r>
              <a:rPr b="1" lang="en-US" sz="1500">
                <a:solidFill>
                  <a:srgbClr val="77C6FC"/>
                </a:solidFill>
              </a:rPr>
              <a:t>Poisson</a:t>
            </a:r>
            <a:r>
              <a:rPr b="1" lang="en-US" sz="1500">
                <a:solidFill>
                  <a:srgbClr val="77C6FC"/>
                </a:solidFill>
              </a:rPr>
              <a:t> regression</a:t>
            </a:r>
            <a:r>
              <a:rPr b="1" lang="en-US" sz="1500">
                <a:solidFill>
                  <a:schemeClr val="lt1"/>
                </a:solidFill>
              </a:rPr>
              <a:t> </a:t>
            </a:r>
            <a:r>
              <a:rPr lang="en-US" sz="1500">
                <a:solidFill>
                  <a:schemeClr val="lt1"/>
                </a:solidFill>
              </a:rPr>
              <a:t>used for hypothesis testing because:</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US" sz="1500">
                <a:solidFill>
                  <a:schemeClr val="lt1"/>
                </a:solidFill>
              </a:rPr>
              <a:t>Events (keyword mentions) are independent</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US" sz="1500">
                <a:solidFill>
                  <a:schemeClr val="lt1"/>
                </a:solidFill>
              </a:rPr>
              <a:t>Count data (number of documents mentioning keywords)</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US" sz="1500">
                <a:solidFill>
                  <a:schemeClr val="lt1"/>
                </a:solidFill>
              </a:rPr>
              <a:t>Comparing rates across different sample sizes</a:t>
            </a:r>
            <a:endParaRPr sz="1500">
              <a:solidFill>
                <a:schemeClr val="lt1"/>
              </a:solidFill>
            </a:endParaRPr>
          </a:p>
          <a:p>
            <a:pPr indent="-317500" lvl="2" marL="1371600" rtl="0" algn="l">
              <a:lnSpc>
                <a:spcPct val="115000"/>
              </a:lnSpc>
              <a:spcBef>
                <a:spcPts val="0"/>
              </a:spcBef>
              <a:spcAft>
                <a:spcPts val="0"/>
              </a:spcAft>
              <a:buClr>
                <a:schemeClr val="lt1"/>
              </a:buClr>
              <a:buSzPts val="1400"/>
              <a:buChar char="■"/>
            </a:pPr>
            <a:r>
              <a:rPr lang="en-US">
                <a:solidFill>
                  <a:schemeClr val="lt1"/>
                </a:solidFill>
              </a:rPr>
              <a:t>Pre/post periods may have different total documents</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7"/>
          <p:cNvPicPr preferRelativeResize="0"/>
          <p:nvPr/>
        </p:nvPicPr>
        <p:blipFill>
          <a:blip r:embed="rId3">
            <a:alphaModFix/>
          </a:blip>
          <a:stretch>
            <a:fillRect/>
          </a:stretch>
        </p:blipFill>
        <p:spPr>
          <a:xfrm>
            <a:off x="526226" y="1299850"/>
            <a:ext cx="8326876" cy="4976600"/>
          </a:xfrm>
          <a:prstGeom prst="rect">
            <a:avLst/>
          </a:prstGeom>
          <a:noFill/>
          <a:ln>
            <a:noFill/>
          </a:ln>
        </p:spPr>
      </p:pic>
      <p:sp>
        <p:nvSpPr>
          <p:cNvPr id="190" name="Google Shape;190;p7"/>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rPr>
              <a:t>NAIVE MODEL</a:t>
            </a:r>
            <a:endParaRPr b="0" i="0" sz="1800" u="none" cap="none" strike="noStrike">
              <a:solidFill>
                <a:schemeClr val="dk1"/>
              </a:solidFill>
              <a:latin typeface="Arial"/>
              <a:ea typeface="Arial"/>
              <a:cs typeface="Arial"/>
              <a:sym typeface="Arial"/>
            </a:endParaRPr>
          </a:p>
        </p:txBody>
      </p:sp>
      <p:sp>
        <p:nvSpPr>
          <p:cNvPr id="191" name="Google Shape;191;p7"/>
          <p:cNvSpPr txBox="1"/>
          <p:nvPr/>
        </p:nvSpPr>
        <p:spPr>
          <a:xfrm>
            <a:off x="9063200" y="1299800"/>
            <a:ext cx="2750400" cy="49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rgbClr val="07C0FD"/>
                </a:solidFill>
              </a:rPr>
              <a:t>Five out of the eight</a:t>
            </a:r>
            <a:r>
              <a:rPr lang="en-US" sz="1700">
                <a:solidFill>
                  <a:srgbClr val="07C0FD"/>
                </a:solidFill>
              </a:rPr>
              <a:t> </a:t>
            </a:r>
            <a:r>
              <a:rPr lang="en-US" sz="1700">
                <a:solidFill>
                  <a:schemeClr val="lt1"/>
                </a:solidFill>
              </a:rPr>
              <a:t>keywords have an increase in appearance post-SVB collapse (3/10/2023).</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US" sz="1700">
                <a:solidFill>
                  <a:schemeClr val="lt1"/>
                </a:solidFill>
              </a:rPr>
              <a:t>The </a:t>
            </a:r>
            <a:r>
              <a:rPr lang="en-US" sz="1700">
                <a:solidFill>
                  <a:schemeClr val="lt1"/>
                </a:solidFill>
              </a:rPr>
              <a:t>presence</a:t>
            </a:r>
            <a:r>
              <a:rPr lang="en-US" sz="1700">
                <a:solidFill>
                  <a:schemeClr val="lt1"/>
                </a:solidFill>
              </a:rPr>
              <a:t> of documents mentioning </a:t>
            </a:r>
            <a:r>
              <a:rPr i="1" lang="en-US" sz="1700">
                <a:solidFill>
                  <a:schemeClr val="lt1"/>
                </a:solidFill>
              </a:rPr>
              <a:t>small bank</a:t>
            </a:r>
            <a:r>
              <a:rPr lang="en-US" sz="1700">
                <a:solidFill>
                  <a:schemeClr val="lt1"/>
                </a:solidFill>
              </a:rPr>
              <a:t> unexpectedly </a:t>
            </a:r>
            <a:r>
              <a:rPr b="1" lang="en-US" sz="1700">
                <a:solidFill>
                  <a:srgbClr val="07C0FD"/>
                </a:solidFill>
              </a:rPr>
              <a:t>decreased</a:t>
            </a:r>
            <a:r>
              <a:rPr lang="en-US" sz="1700">
                <a:solidFill>
                  <a:schemeClr val="lt1"/>
                </a:solidFill>
              </a:rPr>
              <a:t> post-event.</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i="1" lang="en-US" sz="1700">
                <a:solidFill>
                  <a:schemeClr val="lt1"/>
                </a:solidFill>
              </a:rPr>
              <a:t>Mid-size bank</a:t>
            </a:r>
            <a:r>
              <a:rPr lang="en-US" sz="1700">
                <a:solidFill>
                  <a:schemeClr val="lt1"/>
                </a:solidFill>
              </a:rPr>
              <a:t> and </a:t>
            </a:r>
            <a:r>
              <a:rPr i="1" lang="en-US" sz="1700">
                <a:solidFill>
                  <a:schemeClr val="lt1"/>
                </a:solidFill>
              </a:rPr>
              <a:t>interest rate risk</a:t>
            </a:r>
            <a:r>
              <a:rPr lang="en-US" sz="1700">
                <a:solidFill>
                  <a:schemeClr val="lt1"/>
                </a:solidFill>
              </a:rPr>
              <a:t> emerged as new themes.</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US" sz="1700">
                <a:solidFill>
                  <a:srgbClr val="07C0FD"/>
                </a:solidFill>
              </a:rPr>
              <a:t>Naive model proves our hypothesis for increased focus on liquidity and capital.</a:t>
            </a:r>
            <a:endParaRPr sz="1700">
              <a:solidFill>
                <a:srgbClr val="07C0FD"/>
              </a:solidFill>
            </a:endParaRPr>
          </a:p>
          <a:p>
            <a:pPr indent="0" lvl="0" marL="0" rtl="0" algn="l">
              <a:spcBef>
                <a:spcPts val="0"/>
              </a:spcBef>
              <a:spcAft>
                <a:spcPts val="0"/>
              </a:spcAft>
              <a:buNone/>
            </a:pPr>
            <a:r>
              <a:t/>
            </a:r>
            <a:endParaRPr sz="1300">
              <a:solidFill>
                <a:schemeClr val="lt1"/>
              </a:solidFill>
            </a:endParaRPr>
          </a:p>
          <a:p>
            <a:pPr indent="0" lvl="0" marL="0" rtl="0" algn="l">
              <a:spcBef>
                <a:spcPts val="0"/>
              </a:spcBef>
              <a:spcAft>
                <a:spcPts val="0"/>
              </a:spcAft>
              <a:buNone/>
            </a:pPr>
            <a:r>
              <a:t/>
            </a:r>
            <a:endParaRPr sz="13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184c1255a3_2_0"/>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extLst>
                  <a:ext uri="http://customooxmlschemas.google.com/">
                    <go:slidesCustomData xmlns:go="http://customooxmlschemas.google.com/" textRoundtripDataId="2"/>
                  </a:ext>
                </a:extLst>
              </a:rPr>
              <a:t>TF-IDF</a:t>
            </a:r>
            <a:r>
              <a:rPr b="1" lang="en-US" sz="4688">
                <a:solidFill>
                  <a:srgbClr val="FFFFFF"/>
                </a:solidFill>
                <a:latin typeface="Bebas Neue"/>
                <a:ea typeface="Bebas Neue"/>
                <a:cs typeface="Bebas Neue"/>
                <a:sym typeface="Bebas Neue"/>
              </a:rPr>
              <a:t> Process</a:t>
            </a:r>
            <a:endParaRPr b="0" i="0" sz="1800" u="none" cap="none" strike="noStrike">
              <a:solidFill>
                <a:schemeClr val="dk1"/>
              </a:solidFill>
              <a:latin typeface="Arial"/>
              <a:ea typeface="Arial"/>
              <a:cs typeface="Arial"/>
              <a:sym typeface="Arial"/>
            </a:endParaRPr>
          </a:p>
        </p:txBody>
      </p:sp>
      <p:sp>
        <p:nvSpPr>
          <p:cNvPr id="198" name="Google Shape;198;g3184c1255a3_2_0"/>
          <p:cNvSpPr txBox="1"/>
          <p:nvPr/>
        </p:nvSpPr>
        <p:spPr>
          <a:xfrm>
            <a:off x="6551400" y="1470738"/>
            <a:ext cx="5292900" cy="475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700">
                <a:solidFill>
                  <a:schemeClr val="lt1"/>
                </a:solidFill>
              </a:rPr>
              <a:t>TF-IDF calculated the </a:t>
            </a:r>
            <a:r>
              <a:rPr b="1" lang="en-US" sz="1700">
                <a:solidFill>
                  <a:srgbClr val="07C0FD"/>
                </a:solidFill>
              </a:rPr>
              <a:t>most important keywords </a:t>
            </a:r>
            <a:r>
              <a:rPr lang="en-US" sz="1700">
                <a:solidFill>
                  <a:schemeClr val="lt1"/>
                </a:solidFill>
              </a:rPr>
              <a:t>across documents in the pre-SVB collapse period and the post-SVB collapse period and compared them in order to see what new terms were considered </a:t>
            </a:r>
            <a:r>
              <a:rPr lang="en-US" sz="1700">
                <a:solidFill>
                  <a:schemeClr val="lt1"/>
                </a:solidFill>
              </a:rPr>
              <a:t>important and which terms increased in importance after the collapse.</a:t>
            </a:r>
            <a:endParaRPr sz="1700">
              <a:solidFill>
                <a:schemeClr val="lt1"/>
              </a:solidFill>
            </a:endParaRPr>
          </a:p>
          <a:p>
            <a:pPr indent="0" lvl="0" marL="0" rtl="0" algn="l">
              <a:lnSpc>
                <a:spcPct val="150000"/>
              </a:lnSpc>
              <a:spcBef>
                <a:spcPts val="0"/>
              </a:spcBef>
              <a:spcAft>
                <a:spcPts val="0"/>
              </a:spcAft>
              <a:buNone/>
            </a:pPr>
            <a:r>
              <a:t/>
            </a:r>
            <a:endParaRPr sz="1700">
              <a:solidFill>
                <a:schemeClr val="lt1"/>
              </a:solidFill>
            </a:endParaRPr>
          </a:p>
          <a:p>
            <a:pPr indent="0" lvl="0" marL="0" rtl="0" algn="l">
              <a:lnSpc>
                <a:spcPct val="150000"/>
              </a:lnSpc>
              <a:spcBef>
                <a:spcPts val="0"/>
              </a:spcBef>
              <a:spcAft>
                <a:spcPts val="0"/>
              </a:spcAft>
              <a:buNone/>
            </a:pPr>
            <a:r>
              <a:rPr lang="en-US" sz="1700">
                <a:solidFill>
                  <a:schemeClr val="lt1"/>
                </a:solidFill>
              </a:rPr>
              <a:t>We process 170 pre-period regulatory documents and 198 post-period documents in our analysis. Given that these are roughly equal, we can better gauge shifts that occur in between them with less bias.</a:t>
            </a:r>
            <a:endParaRPr sz="1700">
              <a:solidFill>
                <a:schemeClr val="lt1"/>
              </a:solidFill>
            </a:endParaRPr>
          </a:p>
        </p:txBody>
      </p:sp>
      <p:pic>
        <p:nvPicPr>
          <p:cNvPr id="199" name="Google Shape;199;g3184c1255a3_2_0"/>
          <p:cNvPicPr preferRelativeResize="0"/>
          <p:nvPr/>
        </p:nvPicPr>
        <p:blipFill>
          <a:blip r:embed="rId3">
            <a:alphaModFix/>
          </a:blip>
          <a:stretch>
            <a:fillRect/>
          </a:stretch>
        </p:blipFill>
        <p:spPr>
          <a:xfrm>
            <a:off x="422750" y="1107300"/>
            <a:ext cx="5857898" cy="54776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d5f08b2141_2_1"/>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extLst>
                  <a:ext uri="http://customooxmlschemas.google.com/">
                    <go:slidesCustomData xmlns:go="http://customooxmlschemas.google.com/" textRoundtripDataId="3"/>
                  </a:ext>
                </a:extLst>
              </a:rPr>
              <a:t>TF-IDF</a:t>
            </a:r>
            <a:r>
              <a:rPr b="1" lang="en-US" sz="4688">
                <a:solidFill>
                  <a:srgbClr val="FFFFFF"/>
                </a:solidFill>
                <a:latin typeface="Bebas Neue"/>
                <a:ea typeface="Bebas Neue"/>
                <a:cs typeface="Bebas Neue"/>
                <a:sym typeface="Bebas Neue"/>
              </a:rPr>
              <a:t> Results</a:t>
            </a:r>
            <a:endParaRPr b="0" i="0" sz="1800" u="none" cap="none" strike="noStrike">
              <a:solidFill>
                <a:schemeClr val="dk1"/>
              </a:solidFill>
              <a:latin typeface="Arial"/>
              <a:ea typeface="Arial"/>
              <a:cs typeface="Arial"/>
              <a:sym typeface="Arial"/>
            </a:endParaRPr>
          </a:p>
        </p:txBody>
      </p:sp>
      <p:sp>
        <p:nvSpPr>
          <p:cNvPr id="206" name="Google Shape;206;g2d5f08b2141_2_1"/>
          <p:cNvSpPr txBox="1"/>
          <p:nvPr/>
        </p:nvSpPr>
        <p:spPr>
          <a:xfrm>
            <a:off x="5778725" y="1153300"/>
            <a:ext cx="5973900" cy="48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lt1"/>
                </a:solidFill>
              </a:rPr>
              <a:t>In the post-SVB collapse, there were some terms that either became </a:t>
            </a:r>
            <a:r>
              <a:rPr b="1" lang="en-US" sz="1700">
                <a:solidFill>
                  <a:srgbClr val="07C0FD"/>
                </a:solidFill>
              </a:rPr>
              <a:t>newly important</a:t>
            </a:r>
            <a:r>
              <a:rPr lang="en-US" sz="1700">
                <a:solidFill>
                  <a:schemeClr val="lt1"/>
                </a:solidFill>
              </a:rPr>
              <a:t>, or became significantly </a:t>
            </a:r>
            <a:r>
              <a:rPr b="1" lang="en-US" sz="1700">
                <a:solidFill>
                  <a:srgbClr val="07C0FD"/>
                </a:solidFill>
              </a:rPr>
              <a:t>more important</a:t>
            </a:r>
            <a:r>
              <a:rPr lang="en-US" sz="1700">
                <a:solidFill>
                  <a:schemeClr val="lt1"/>
                </a:solidFill>
              </a:rPr>
              <a:t> than they were </a:t>
            </a:r>
            <a:r>
              <a:rPr lang="en-US" sz="1700">
                <a:solidFill>
                  <a:schemeClr val="lt1"/>
                </a:solidFill>
              </a:rPr>
              <a:t>previously</a:t>
            </a:r>
            <a:r>
              <a:rPr lang="en-US" sz="1700">
                <a:solidFill>
                  <a:schemeClr val="lt1"/>
                </a:solidFill>
              </a:rPr>
              <a:t>.</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US" sz="1700">
                <a:solidFill>
                  <a:schemeClr val="lt1"/>
                </a:solidFill>
              </a:rPr>
              <a:t>Many of these are </a:t>
            </a:r>
            <a:r>
              <a:rPr lang="en-US" sz="1700">
                <a:solidFill>
                  <a:schemeClr val="lt1"/>
                </a:solidFill>
              </a:rPr>
              <a:t>acronyms</a:t>
            </a:r>
            <a:r>
              <a:rPr lang="en-US" sz="1700">
                <a:solidFill>
                  <a:schemeClr val="lt1"/>
                </a:solidFill>
              </a:rPr>
              <a:t> which stand for </a:t>
            </a:r>
            <a:r>
              <a:rPr b="1" lang="en-US" sz="1700">
                <a:solidFill>
                  <a:srgbClr val="07C0FD"/>
                </a:solidFill>
              </a:rPr>
              <a:t>specific financial phrases</a:t>
            </a:r>
            <a:r>
              <a:rPr lang="en-US" sz="1700">
                <a:solidFill>
                  <a:schemeClr val="lt1"/>
                </a:solidFill>
              </a:rPr>
              <a:t>. Example: “</a:t>
            </a:r>
            <a:r>
              <a:rPr b="1" lang="en-US" sz="1700">
                <a:solidFill>
                  <a:schemeClr val="lt1"/>
                </a:solidFill>
              </a:rPr>
              <a:t>rov</a:t>
            </a:r>
            <a:r>
              <a:rPr lang="en-US" sz="1700">
                <a:solidFill>
                  <a:schemeClr val="lt1"/>
                </a:solidFill>
              </a:rPr>
              <a:t>” stands for “</a:t>
            </a:r>
            <a:r>
              <a:rPr b="1" lang="en-US" sz="1700">
                <a:solidFill>
                  <a:srgbClr val="07C0FD"/>
                </a:solidFill>
              </a:rPr>
              <a:t>Reconsideration of Value</a:t>
            </a:r>
            <a:r>
              <a:rPr lang="en-US" sz="1700">
                <a:solidFill>
                  <a:schemeClr val="lt1"/>
                </a:solidFill>
              </a:rPr>
              <a:t>”, which in the context of post-SVB regulations discusses the revaluation of assets in light of </a:t>
            </a:r>
            <a:r>
              <a:rPr lang="en-US" sz="1700">
                <a:solidFill>
                  <a:schemeClr val="lt1"/>
                </a:solidFill>
              </a:rPr>
              <a:t>relevant</a:t>
            </a:r>
            <a:r>
              <a:rPr lang="en-US" sz="1700">
                <a:solidFill>
                  <a:schemeClr val="lt1"/>
                </a:solidFill>
              </a:rPr>
              <a:t> and important information. Similarly, “</a:t>
            </a:r>
            <a:r>
              <a:rPr b="1" lang="en-US" sz="1700">
                <a:solidFill>
                  <a:schemeClr val="lt1"/>
                </a:solidFill>
              </a:rPr>
              <a:t>avms</a:t>
            </a:r>
            <a:r>
              <a:rPr lang="en-US" sz="1700">
                <a:solidFill>
                  <a:schemeClr val="lt1"/>
                </a:solidFill>
              </a:rPr>
              <a:t>” stands for “</a:t>
            </a:r>
            <a:r>
              <a:rPr b="1" lang="en-US" sz="1700">
                <a:solidFill>
                  <a:srgbClr val="07C0FD"/>
                </a:solidFill>
              </a:rPr>
              <a:t>Automatic Valuation Models</a:t>
            </a:r>
            <a:r>
              <a:rPr lang="en-US" sz="1700">
                <a:solidFill>
                  <a:schemeClr val="lt1"/>
                </a:solidFill>
              </a:rPr>
              <a:t>” as new regulations discuss which models are and are not </a:t>
            </a:r>
            <a:r>
              <a:rPr lang="en-US" sz="1700">
                <a:solidFill>
                  <a:schemeClr val="lt1"/>
                </a:solidFill>
              </a:rPr>
              <a:t>appropriate for various situations.</a:t>
            </a:r>
            <a:endParaRPr sz="1700">
              <a:solidFill>
                <a:schemeClr val="lt1"/>
              </a:solidFill>
            </a:endParaRPr>
          </a:p>
          <a:p>
            <a:pPr indent="0" lvl="0" marL="0" rtl="0" algn="l">
              <a:spcBef>
                <a:spcPts val="0"/>
              </a:spcBef>
              <a:spcAft>
                <a:spcPts val="0"/>
              </a:spcAft>
              <a:buNone/>
            </a:pPr>
            <a:r>
              <a:t/>
            </a:r>
            <a:endParaRPr sz="1700">
              <a:solidFill>
                <a:schemeClr val="lt1"/>
              </a:solidFill>
            </a:endParaRPr>
          </a:p>
          <a:p>
            <a:pPr indent="0" lvl="0" marL="0" rtl="0" algn="l">
              <a:spcBef>
                <a:spcPts val="0"/>
              </a:spcBef>
              <a:spcAft>
                <a:spcPts val="0"/>
              </a:spcAft>
              <a:buNone/>
            </a:pPr>
            <a:r>
              <a:rPr lang="en-US" sz="1700">
                <a:solidFill>
                  <a:schemeClr val="lt1"/>
                </a:solidFill>
              </a:rPr>
              <a:t>Our results generally support the idea that regulators are paying far more attention to </a:t>
            </a:r>
            <a:r>
              <a:rPr b="1" lang="en-US" sz="1700">
                <a:solidFill>
                  <a:srgbClr val="07C0FD"/>
                </a:solidFill>
              </a:rPr>
              <a:t>accurate valuation </a:t>
            </a:r>
            <a:r>
              <a:rPr lang="en-US" sz="1700">
                <a:solidFill>
                  <a:schemeClr val="lt1"/>
                </a:solidFill>
              </a:rPr>
              <a:t>and </a:t>
            </a:r>
            <a:r>
              <a:rPr b="1" lang="en-US" sz="1700">
                <a:solidFill>
                  <a:srgbClr val="07C0FD"/>
                </a:solidFill>
              </a:rPr>
              <a:t>assessment </a:t>
            </a:r>
            <a:r>
              <a:rPr lang="en-US" sz="1700">
                <a:solidFill>
                  <a:schemeClr val="lt1"/>
                </a:solidFill>
              </a:rPr>
              <a:t>of financial institutions in order to avoid re-creating the circumstances where SVB appeared healthy from an external perspective prior to the sudden collapse.</a:t>
            </a:r>
            <a:endParaRPr sz="1700">
              <a:solidFill>
                <a:schemeClr val="lt1"/>
              </a:solidFill>
            </a:endParaRPr>
          </a:p>
        </p:txBody>
      </p:sp>
      <p:pic>
        <p:nvPicPr>
          <p:cNvPr id="207" name="Google Shape;207;g2d5f08b2141_2_1"/>
          <p:cNvPicPr preferRelativeResize="0"/>
          <p:nvPr/>
        </p:nvPicPr>
        <p:blipFill rotWithShape="1">
          <a:blip r:embed="rId3">
            <a:alphaModFix/>
          </a:blip>
          <a:srcRect b="0" l="0" r="0" t="0"/>
          <a:stretch/>
        </p:blipFill>
        <p:spPr>
          <a:xfrm>
            <a:off x="403800" y="1244825"/>
            <a:ext cx="5161325" cy="4778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9"/>
          <p:cNvPicPr preferRelativeResize="0"/>
          <p:nvPr/>
        </p:nvPicPr>
        <p:blipFill>
          <a:blip r:embed="rId3">
            <a:alphaModFix/>
          </a:blip>
          <a:stretch>
            <a:fillRect/>
          </a:stretch>
        </p:blipFill>
        <p:spPr>
          <a:xfrm>
            <a:off x="716550" y="1394650"/>
            <a:ext cx="4911649" cy="4360000"/>
          </a:xfrm>
          <a:prstGeom prst="rect">
            <a:avLst/>
          </a:prstGeom>
          <a:noFill/>
          <a:ln>
            <a:noFill/>
          </a:ln>
        </p:spPr>
      </p:pic>
      <p:sp>
        <p:nvSpPr>
          <p:cNvPr id="214" name="Google Shape;214;p9"/>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rPr>
              <a:t>BERTOPIC</a:t>
            </a:r>
            <a:endParaRPr b="0" i="0" sz="1800" u="none" cap="none" strike="noStrike">
              <a:solidFill>
                <a:schemeClr val="dk1"/>
              </a:solidFill>
              <a:latin typeface="Arial"/>
              <a:ea typeface="Arial"/>
              <a:cs typeface="Arial"/>
              <a:sym typeface="Arial"/>
            </a:endParaRPr>
          </a:p>
        </p:txBody>
      </p:sp>
      <p:sp>
        <p:nvSpPr>
          <p:cNvPr id="215" name="Google Shape;215;p9"/>
          <p:cNvSpPr txBox="1"/>
          <p:nvPr/>
        </p:nvSpPr>
        <p:spPr>
          <a:xfrm>
            <a:off x="5851725" y="1015188"/>
            <a:ext cx="5767500" cy="5451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500">
                <a:solidFill>
                  <a:schemeClr val="lt1"/>
                </a:solidFill>
              </a:rPr>
              <a:t>3 Key Aspects</a:t>
            </a:r>
            <a:endParaRPr sz="1500">
              <a:solidFill>
                <a:schemeClr val="lt1"/>
              </a:solidFill>
            </a:endParaRPr>
          </a:p>
          <a:p>
            <a:pPr indent="-323850" lvl="0" marL="457200" rtl="0" algn="l">
              <a:lnSpc>
                <a:spcPct val="115000"/>
              </a:lnSpc>
              <a:spcBef>
                <a:spcPts val="1000"/>
              </a:spcBef>
              <a:spcAft>
                <a:spcPts val="0"/>
              </a:spcAft>
              <a:buClr>
                <a:schemeClr val="lt1"/>
              </a:buClr>
              <a:buSzPts val="1500"/>
              <a:buChar char="●"/>
            </a:pPr>
            <a:r>
              <a:rPr b="1" lang="en-US" sz="1500">
                <a:solidFill>
                  <a:srgbClr val="77C6FC"/>
                </a:solidFill>
              </a:rPr>
              <a:t>Sentence Embeddings</a:t>
            </a:r>
            <a:endParaRPr b="1" sz="1500">
              <a:solidFill>
                <a:srgbClr val="77C6FC"/>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Transforms text into dense vectors capturing semantic meaning</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Leverages transformer models like Sentence-BERT for contextual understanding</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Enables nuanced analysis of complex regulatory language</a:t>
            </a:r>
            <a:endParaRPr b="1" sz="1500">
              <a:solidFill>
                <a:srgbClr val="77C6FC"/>
              </a:solidFill>
            </a:endParaRPr>
          </a:p>
          <a:p>
            <a:pPr indent="-323850" lvl="0" marL="457200" rtl="0" algn="l">
              <a:lnSpc>
                <a:spcPct val="115000"/>
              </a:lnSpc>
              <a:spcBef>
                <a:spcPts val="0"/>
              </a:spcBef>
              <a:spcAft>
                <a:spcPts val="0"/>
              </a:spcAft>
              <a:buClr>
                <a:schemeClr val="lt1"/>
              </a:buClr>
              <a:buSzPts val="1500"/>
              <a:buChar char="●"/>
            </a:pPr>
            <a:r>
              <a:rPr b="1" lang="en-US" sz="1500">
                <a:solidFill>
                  <a:srgbClr val="77C6FC"/>
                </a:solidFill>
              </a:rPr>
              <a:t>Dimensionality Reduction </a:t>
            </a:r>
            <a:endParaRPr b="1" sz="1500">
              <a:solidFill>
                <a:srgbClr val="77C6FC"/>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Applies UMAP to make high-dimensional embeddings manageable</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Preserves local structure and relationships in data</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Facilitates efficient clustering of text into distinct topics</a:t>
            </a:r>
            <a:endParaRPr i="1" sz="1500">
              <a:solidFill>
                <a:schemeClr val="lt1"/>
              </a:solidFill>
            </a:endParaRPr>
          </a:p>
          <a:p>
            <a:pPr indent="-323850" lvl="0" marL="457200" rtl="0" algn="l">
              <a:lnSpc>
                <a:spcPct val="115000"/>
              </a:lnSpc>
              <a:spcBef>
                <a:spcPts val="1000"/>
              </a:spcBef>
              <a:spcAft>
                <a:spcPts val="0"/>
              </a:spcAft>
              <a:buClr>
                <a:schemeClr val="lt1"/>
              </a:buClr>
              <a:buSzPts val="1500"/>
              <a:buChar char="●"/>
            </a:pPr>
            <a:r>
              <a:rPr b="1" lang="en-US" sz="1500">
                <a:solidFill>
                  <a:srgbClr val="77C6FC"/>
                </a:solidFill>
              </a:rPr>
              <a:t>Topic Representation</a:t>
            </a:r>
            <a:endParaRPr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Uses TF-IDF to extract interpretable keywords for each topic</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Highlights the most relevant terms for </a:t>
            </a:r>
            <a:r>
              <a:rPr i="1" lang="en-US" sz="1500">
                <a:solidFill>
                  <a:schemeClr val="lt1"/>
                </a:solidFill>
              </a:rPr>
              <a:t>understanding themes </a:t>
            </a:r>
            <a:endParaRPr i="1" sz="1500">
              <a:solidFill>
                <a:schemeClr val="lt1"/>
              </a:solidFill>
            </a:endParaRPr>
          </a:p>
          <a:p>
            <a:pPr indent="-323850" lvl="1" marL="914400" rtl="0" algn="l">
              <a:lnSpc>
                <a:spcPct val="115000"/>
              </a:lnSpc>
              <a:spcBef>
                <a:spcPts val="0"/>
              </a:spcBef>
              <a:spcAft>
                <a:spcPts val="0"/>
              </a:spcAft>
              <a:buClr>
                <a:schemeClr val="lt1"/>
              </a:buClr>
              <a:buSzPts val="1500"/>
              <a:buChar char="○"/>
            </a:pPr>
            <a:r>
              <a:rPr i="1" lang="en-US" sz="1500">
                <a:solidFill>
                  <a:schemeClr val="lt1"/>
                </a:solidFill>
              </a:rPr>
              <a:t>Enables comparison of trends pre- and post-SVB</a:t>
            </a:r>
            <a:endParaRPr i="1">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317025607e2_0_11"/>
          <p:cNvPicPr preferRelativeResize="0"/>
          <p:nvPr/>
        </p:nvPicPr>
        <p:blipFill>
          <a:blip r:embed="rId3">
            <a:alphaModFix/>
          </a:blip>
          <a:stretch>
            <a:fillRect/>
          </a:stretch>
        </p:blipFill>
        <p:spPr>
          <a:xfrm>
            <a:off x="730650" y="1691488"/>
            <a:ext cx="4997125" cy="2418375"/>
          </a:xfrm>
          <a:prstGeom prst="rect">
            <a:avLst/>
          </a:prstGeom>
          <a:noFill/>
          <a:ln>
            <a:noFill/>
          </a:ln>
        </p:spPr>
      </p:pic>
      <p:pic>
        <p:nvPicPr>
          <p:cNvPr id="222" name="Google Shape;222;g317025607e2_0_11"/>
          <p:cNvPicPr preferRelativeResize="0"/>
          <p:nvPr/>
        </p:nvPicPr>
        <p:blipFill>
          <a:blip r:embed="rId4">
            <a:alphaModFix/>
          </a:blip>
          <a:stretch>
            <a:fillRect/>
          </a:stretch>
        </p:blipFill>
        <p:spPr>
          <a:xfrm>
            <a:off x="6976078" y="1691488"/>
            <a:ext cx="4380922" cy="2418375"/>
          </a:xfrm>
          <a:prstGeom prst="rect">
            <a:avLst/>
          </a:prstGeom>
          <a:noFill/>
          <a:ln>
            <a:noFill/>
          </a:ln>
        </p:spPr>
      </p:pic>
      <p:sp>
        <p:nvSpPr>
          <p:cNvPr id="223" name="Google Shape;223;g317025607e2_0_11"/>
          <p:cNvSpPr/>
          <p:nvPr/>
        </p:nvSpPr>
        <p:spPr>
          <a:xfrm>
            <a:off x="659700" y="4851175"/>
            <a:ext cx="10872600" cy="1683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rgbClr val="FFFFFF"/>
                </a:solidFill>
              </a:rPr>
              <a:t>Post-</a:t>
            </a:r>
            <a:r>
              <a:rPr lang="en-US" sz="2000">
                <a:solidFill>
                  <a:srgbClr val="FFFFFF"/>
                </a:solidFill>
              </a:rPr>
              <a:t>SVB, regulatory focus shifted from </a:t>
            </a:r>
            <a:r>
              <a:rPr b="1" lang="en-US" sz="2000">
                <a:solidFill>
                  <a:srgbClr val="07C0FD"/>
                </a:solidFill>
              </a:rPr>
              <a:t>broader community development</a:t>
            </a:r>
            <a:r>
              <a:rPr lang="en-US" sz="2000">
                <a:solidFill>
                  <a:srgbClr val="FFFFFF"/>
                </a:solidFill>
              </a:rPr>
              <a:t> to </a:t>
            </a:r>
            <a:r>
              <a:rPr b="1" lang="en-US" sz="2000">
                <a:solidFill>
                  <a:srgbClr val="07C0FD"/>
                </a:solidFill>
              </a:rPr>
              <a:t>systemic risks</a:t>
            </a:r>
            <a:r>
              <a:rPr lang="en-US" sz="2000">
                <a:solidFill>
                  <a:srgbClr val="FFFFFF"/>
                </a:solidFill>
              </a:rPr>
              <a:t> and </a:t>
            </a:r>
            <a:r>
              <a:rPr b="1" lang="en-US" sz="2000">
                <a:solidFill>
                  <a:srgbClr val="07C0FD"/>
                </a:solidFill>
              </a:rPr>
              <a:t>financial stability</a:t>
            </a:r>
            <a:r>
              <a:rPr lang="en-US" sz="2000">
                <a:solidFill>
                  <a:srgbClr val="FFFFFF"/>
                </a:solidFill>
              </a:rPr>
              <a:t>. Non-financial topics like health policy disappeared, while new issues such as </a:t>
            </a:r>
            <a:r>
              <a:rPr b="1" lang="en-US" sz="2000">
                <a:solidFill>
                  <a:srgbClr val="07C0FD"/>
                </a:solidFill>
              </a:rPr>
              <a:t>debt compliance</a:t>
            </a:r>
            <a:r>
              <a:rPr lang="en-US" sz="2000">
                <a:solidFill>
                  <a:srgbClr val="FFFFFF"/>
                </a:solidFill>
              </a:rPr>
              <a:t> and </a:t>
            </a:r>
            <a:r>
              <a:rPr b="1" lang="en-US" sz="2000">
                <a:solidFill>
                  <a:srgbClr val="07C0FD"/>
                </a:solidFill>
              </a:rPr>
              <a:t>mortgage control</a:t>
            </a:r>
            <a:r>
              <a:rPr lang="en-US" sz="2000">
                <a:solidFill>
                  <a:srgbClr val="FFFFFF"/>
                </a:solidFill>
              </a:rPr>
              <a:t> emerged, reflecting a concentrated response to financial risks.</a:t>
            </a:r>
            <a:endParaRPr sz="2000">
              <a:solidFill>
                <a:srgbClr val="FFFFFF"/>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FFFFFF"/>
              </a:solidFill>
            </a:endParaRPr>
          </a:p>
          <a:p>
            <a:pPr indent="0" lvl="0" marL="0" marR="0" rtl="0" algn="ctr">
              <a:lnSpc>
                <a:spcPct val="131259"/>
              </a:lnSpc>
              <a:spcBef>
                <a:spcPts val="1200"/>
              </a:spcBef>
              <a:spcAft>
                <a:spcPts val="0"/>
              </a:spcAft>
              <a:buClr>
                <a:srgbClr val="FFFFFF"/>
              </a:buClr>
              <a:buSzPts val="1350"/>
              <a:buFont typeface="Arial"/>
              <a:buNone/>
            </a:pPr>
            <a:r>
              <a:t/>
            </a:r>
            <a:endParaRPr sz="2000">
              <a:solidFill>
                <a:srgbClr val="FFFFFF"/>
              </a:solidFill>
            </a:endParaRPr>
          </a:p>
        </p:txBody>
      </p:sp>
      <p:sp>
        <p:nvSpPr>
          <p:cNvPr id="224" name="Google Shape;224;g317025607e2_0_11"/>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rPr>
              <a:t>BERTOPIC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g318ba6af85a_0_4"/>
          <p:cNvPicPr preferRelativeResize="0"/>
          <p:nvPr/>
        </p:nvPicPr>
        <p:blipFill>
          <a:blip r:embed="rId3">
            <a:alphaModFix/>
          </a:blip>
          <a:stretch>
            <a:fillRect/>
          </a:stretch>
        </p:blipFill>
        <p:spPr>
          <a:xfrm>
            <a:off x="1559675" y="1132525"/>
            <a:ext cx="3331976" cy="3979752"/>
          </a:xfrm>
          <a:prstGeom prst="rect">
            <a:avLst/>
          </a:prstGeom>
          <a:noFill/>
          <a:ln>
            <a:noFill/>
          </a:ln>
        </p:spPr>
      </p:pic>
      <p:pic>
        <p:nvPicPr>
          <p:cNvPr id="231" name="Google Shape;231;g318ba6af85a_0_4"/>
          <p:cNvPicPr preferRelativeResize="0"/>
          <p:nvPr/>
        </p:nvPicPr>
        <p:blipFill>
          <a:blip r:embed="rId4">
            <a:alphaModFix/>
          </a:blip>
          <a:stretch>
            <a:fillRect/>
          </a:stretch>
        </p:blipFill>
        <p:spPr>
          <a:xfrm>
            <a:off x="6742675" y="1159350"/>
            <a:ext cx="3331976" cy="3926106"/>
          </a:xfrm>
          <a:prstGeom prst="rect">
            <a:avLst/>
          </a:prstGeom>
          <a:noFill/>
          <a:ln>
            <a:noFill/>
          </a:ln>
        </p:spPr>
      </p:pic>
      <p:sp>
        <p:nvSpPr>
          <p:cNvPr id="232" name="Google Shape;232;g318ba6af85a_0_4"/>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rPr>
              <a:t>Evolving regulatory focus pre- vs post-svb</a:t>
            </a:r>
            <a:endParaRPr b="0" i="0" sz="1800" u="none" cap="none" strike="noStrike">
              <a:solidFill>
                <a:schemeClr val="dk1"/>
              </a:solidFill>
              <a:latin typeface="Arial"/>
              <a:ea typeface="Arial"/>
              <a:cs typeface="Arial"/>
              <a:sym typeface="Arial"/>
            </a:endParaRPr>
          </a:p>
        </p:txBody>
      </p:sp>
      <p:sp>
        <p:nvSpPr>
          <p:cNvPr id="233" name="Google Shape;233;g318ba6af85a_0_4"/>
          <p:cNvSpPr/>
          <p:nvPr/>
        </p:nvSpPr>
        <p:spPr>
          <a:xfrm>
            <a:off x="701675" y="5493475"/>
            <a:ext cx="10962900" cy="1121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rgbClr val="FFFFFF"/>
                </a:solidFill>
              </a:rPr>
              <a:t>Pre-SVB, much more overlap, implying </a:t>
            </a:r>
            <a:r>
              <a:rPr lang="en-US" sz="2000">
                <a:solidFill>
                  <a:srgbClr val="07C0FD"/>
                </a:solidFill>
              </a:rPr>
              <a:t>regulatory environment with less diversification in focus</a:t>
            </a:r>
            <a:r>
              <a:rPr lang="en-US" sz="2000">
                <a:solidFill>
                  <a:srgbClr val="FFFFFF"/>
                </a:solidFill>
              </a:rPr>
              <a:t>. Post-SVB, specificity fragments as different agencies/sectors </a:t>
            </a:r>
            <a:r>
              <a:rPr lang="en-US" sz="2000">
                <a:solidFill>
                  <a:srgbClr val="07C0FD"/>
                </a:solidFill>
              </a:rPr>
              <a:t>began emphasizing unique aspects of financial stability and risk containment</a:t>
            </a:r>
            <a:r>
              <a:rPr lang="en-US" sz="2000">
                <a:solidFill>
                  <a:srgbClr val="FFFFFF"/>
                </a:solidFill>
              </a:rPr>
              <a:t>. </a:t>
            </a:r>
            <a:endParaRPr sz="2000">
              <a:solidFill>
                <a:srgbClr val="FFFFFF"/>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FFFFFF"/>
              </a:solidFill>
            </a:endParaRPr>
          </a:p>
          <a:p>
            <a:pPr indent="0" lvl="0" marL="0" marR="0" rtl="0" algn="ctr">
              <a:lnSpc>
                <a:spcPct val="131259"/>
              </a:lnSpc>
              <a:spcBef>
                <a:spcPts val="1200"/>
              </a:spcBef>
              <a:spcAft>
                <a:spcPts val="0"/>
              </a:spcAft>
              <a:buClr>
                <a:srgbClr val="FFFFFF"/>
              </a:buClr>
              <a:buSzPts val="1350"/>
              <a:buFont typeface="Arial"/>
              <a:buNone/>
            </a:pPr>
            <a:r>
              <a:t/>
            </a:r>
            <a:endParaRPr sz="2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g317025607e2_0_20"/>
          <p:cNvPicPr preferRelativeResize="0"/>
          <p:nvPr/>
        </p:nvPicPr>
        <p:blipFill>
          <a:blip r:embed="rId3">
            <a:alphaModFix/>
          </a:blip>
          <a:stretch>
            <a:fillRect/>
          </a:stretch>
        </p:blipFill>
        <p:spPr>
          <a:xfrm>
            <a:off x="263625" y="3614975"/>
            <a:ext cx="5204926" cy="1255200"/>
          </a:xfrm>
          <a:prstGeom prst="rect">
            <a:avLst/>
          </a:prstGeom>
          <a:noFill/>
          <a:ln>
            <a:noFill/>
          </a:ln>
        </p:spPr>
      </p:pic>
      <p:pic>
        <p:nvPicPr>
          <p:cNvPr id="240" name="Google Shape;240;g317025607e2_0_20"/>
          <p:cNvPicPr preferRelativeResize="0"/>
          <p:nvPr/>
        </p:nvPicPr>
        <p:blipFill>
          <a:blip r:embed="rId4">
            <a:alphaModFix/>
          </a:blip>
          <a:stretch>
            <a:fillRect/>
          </a:stretch>
        </p:blipFill>
        <p:spPr>
          <a:xfrm>
            <a:off x="6387675" y="3614975"/>
            <a:ext cx="5315425" cy="1255200"/>
          </a:xfrm>
          <a:prstGeom prst="rect">
            <a:avLst/>
          </a:prstGeom>
          <a:noFill/>
          <a:ln>
            <a:noFill/>
          </a:ln>
        </p:spPr>
      </p:pic>
      <p:sp>
        <p:nvSpPr>
          <p:cNvPr id="241" name="Google Shape;241;g317025607e2_0_20"/>
          <p:cNvSpPr/>
          <p:nvPr/>
        </p:nvSpPr>
        <p:spPr>
          <a:xfrm>
            <a:off x="556025" y="5153625"/>
            <a:ext cx="10269300" cy="677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rgbClr val="FFFFFF"/>
                </a:solidFill>
              </a:rPr>
              <a:t>Post-SVB, there is a stronger focus on </a:t>
            </a:r>
            <a:r>
              <a:rPr b="1" lang="en-US" sz="2000">
                <a:solidFill>
                  <a:srgbClr val="07C0FD"/>
                </a:solidFill>
              </a:rPr>
              <a:t>systemic risk management</a:t>
            </a:r>
            <a:r>
              <a:rPr lang="en-US" sz="2000">
                <a:solidFill>
                  <a:schemeClr val="lt1"/>
                </a:solidFill>
              </a:rPr>
              <a:t>,</a:t>
            </a:r>
            <a:r>
              <a:rPr b="1" lang="en-US" sz="2000">
                <a:solidFill>
                  <a:srgbClr val="77C6FC"/>
                </a:solidFill>
              </a:rPr>
              <a:t> </a:t>
            </a:r>
            <a:r>
              <a:rPr lang="en-US" sz="2000">
                <a:solidFill>
                  <a:schemeClr val="lt1"/>
                </a:solidFill>
              </a:rPr>
              <a:t>with keywords like "commission," "SEC," and "financial."</a:t>
            </a:r>
            <a:r>
              <a:rPr lang="en-US" sz="2000">
                <a:solidFill>
                  <a:srgbClr val="FFFFFF"/>
                </a:solidFill>
              </a:rPr>
              <a:t>, which aligns with unregularized findings. </a:t>
            </a:r>
            <a:endParaRPr sz="2000">
              <a:solidFill>
                <a:srgbClr val="FFFFFF"/>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FFFFFF"/>
              </a:solidFill>
            </a:endParaRPr>
          </a:p>
          <a:p>
            <a:pPr indent="0" lvl="0" marL="0" marR="0" rtl="0" algn="ctr">
              <a:lnSpc>
                <a:spcPct val="131259"/>
              </a:lnSpc>
              <a:spcBef>
                <a:spcPts val="1200"/>
              </a:spcBef>
              <a:spcAft>
                <a:spcPts val="0"/>
              </a:spcAft>
              <a:buClr>
                <a:srgbClr val="FFFFFF"/>
              </a:buClr>
              <a:buSzPts val="1350"/>
              <a:buFont typeface="Arial"/>
              <a:buNone/>
            </a:pPr>
            <a:r>
              <a:t/>
            </a:r>
            <a:endParaRPr sz="2000">
              <a:solidFill>
                <a:srgbClr val="FFFFFF"/>
              </a:solidFill>
            </a:endParaRPr>
          </a:p>
        </p:txBody>
      </p:sp>
      <p:sp>
        <p:nvSpPr>
          <p:cNvPr id="242" name="Google Shape;242;g317025607e2_0_20"/>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rPr>
              <a:t>BERTOPIC (REGULARIZED)</a:t>
            </a:r>
            <a:endParaRPr b="0" i="0" sz="1800" u="none" cap="none" strike="noStrike">
              <a:solidFill>
                <a:schemeClr val="dk1"/>
              </a:solidFill>
              <a:latin typeface="Arial"/>
              <a:ea typeface="Arial"/>
              <a:cs typeface="Arial"/>
              <a:sym typeface="Arial"/>
            </a:endParaRPr>
          </a:p>
        </p:txBody>
      </p:sp>
      <p:pic>
        <p:nvPicPr>
          <p:cNvPr id="243" name="Google Shape;243;g317025607e2_0_20"/>
          <p:cNvPicPr preferRelativeResize="0"/>
          <p:nvPr/>
        </p:nvPicPr>
        <p:blipFill rotWithShape="1">
          <a:blip r:embed="rId5">
            <a:alphaModFix/>
          </a:blip>
          <a:srcRect b="0" l="0" r="0" t="0"/>
          <a:stretch/>
        </p:blipFill>
        <p:spPr>
          <a:xfrm>
            <a:off x="3122600" y="1266582"/>
            <a:ext cx="6058600" cy="20042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g3194a8ba076_0_0"/>
          <p:cNvSpPr/>
          <p:nvPr/>
        </p:nvSpPr>
        <p:spPr>
          <a:xfrm>
            <a:off x="0" y="4791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00143F"/>
              </a:buClr>
              <a:buSzPts val="4688"/>
              <a:buFont typeface="Bebas Neue"/>
              <a:buNone/>
            </a:pPr>
            <a:r>
              <a:rPr b="1" lang="en-US" sz="4688">
                <a:solidFill>
                  <a:schemeClr val="lt1"/>
                </a:solidFill>
                <a:latin typeface="Bebas Neue"/>
                <a:ea typeface="Bebas Neue"/>
                <a:cs typeface="Bebas Neue"/>
                <a:sym typeface="Bebas Neue"/>
              </a:rPr>
              <a:t>TEAM</a:t>
            </a:r>
            <a:endParaRPr b="0" i="0" sz="1800" u="none" cap="none" strike="noStrike">
              <a:solidFill>
                <a:schemeClr val="lt1"/>
              </a:solidFill>
              <a:latin typeface="Arial"/>
              <a:ea typeface="Arial"/>
              <a:cs typeface="Arial"/>
              <a:sym typeface="Arial"/>
            </a:endParaRPr>
          </a:p>
        </p:txBody>
      </p:sp>
      <p:pic>
        <p:nvPicPr>
          <p:cNvPr id="29" name="Google Shape;29;g3194a8ba076_0_0"/>
          <p:cNvPicPr preferRelativeResize="0"/>
          <p:nvPr/>
        </p:nvPicPr>
        <p:blipFill rotWithShape="1">
          <a:blip r:embed="rId3">
            <a:alphaModFix/>
          </a:blip>
          <a:srcRect b="5340" l="2780" r="0" t="22201"/>
          <a:stretch/>
        </p:blipFill>
        <p:spPr>
          <a:xfrm>
            <a:off x="1718400" y="1771350"/>
            <a:ext cx="3364800" cy="1783851"/>
          </a:xfrm>
          <a:prstGeom prst="rect">
            <a:avLst/>
          </a:prstGeom>
          <a:noFill/>
          <a:ln>
            <a:noFill/>
          </a:ln>
        </p:spPr>
      </p:pic>
      <p:pic>
        <p:nvPicPr>
          <p:cNvPr id="30" name="Google Shape;30;g3194a8ba076_0_0"/>
          <p:cNvPicPr preferRelativeResize="0"/>
          <p:nvPr/>
        </p:nvPicPr>
        <p:blipFill rotWithShape="1">
          <a:blip r:embed="rId4">
            <a:alphaModFix/>
          </a:blip>
          <a:srcRect b="6833" l="7244" r="0" t="22862"/>
          <a:stretch/>
        </p:blipFill>
        <p:spPr>
          <a:xfrm>
            <a:off x="1765525" y="4385125"/>
            <a:ext cx="3278200" cy="1711149"/>
          </a:xfrm>
          <a:prstGeom prst="rect">
            <a:avLst/>
          </a:prstGeom>
          <a:noFill/>
          <a:ln>
            <a:noFill/>
          </a:ln>
        </p:spPr>
      </p:pic>
      <p:pic>
        <p:nvPicPr>
          <p:cNvPr id="31" name="Google Shape;31;g3194a8ba076_0_0"/>
          <p:cNvPicPr preferRelativeResize="0"/>
          <p:nvPr/>
        </p:nvPicPr>
        <p:blipFill rotWithShape="1">
          <a:blip r:embed="rId5">
            <a:alphaModFix/>
          </a:blip>
          <a:srcRect b="5298" l="4798" r="0" t="22514"/>
          <a:stretch/>
        </p:blipFill>
        <p:spPr>
          <a:xfrm>
            <a:off x="7027775" y="4385125"/>
            <a:ext cx="3364800" cy="1783850"/>
          </a:xfrm>
          <a:prstGeom prst="rect">
            <a:avLst/>
          </a:prstGeom>
          <a:noFill/>
          <a:ln>
            <a:noFill/>
          </a:ln>
        </p:spPr>
      </p:pic>
      <p:pic>
        <p:nvPicPr>
          <p:cNvPr id="32" name="Google Shape;32;g3194a8ba076_0_0"/>
          <p:cNvPicPr preferRelativeResize="0"/>
          <p:nvPr/>
        </p:nvPicPr>
        <p:blipFill rotWithShape="1">
          <a:blip r:embed="rId6">
            <a:alphaModFix/>
          </a:blip>
          <a:srcRect b="3804" l="4798" r="0" t="23737"/>
          <a:stretch/>
        </p:blipFill>
        <p:spPr>
          <a:xfrm>
            <a:off x="7027775" y="1740050"/>
            <a:ext cx="3364800" cy="1783849"/>
          </a:xfrm>
          <a:prstGeom prst="rect">
            <a:avLst/>
          </a:prstGeom>
          <a:noFill/>
          <a:ln>
            <a:noFill/>
          </a:ln>
        </p:spPr>
      </p:pic>
      <p:sp>
        <p:nvSpPr>
          <p:cNvPr id="33" name="Google Shape;33;g3194a8ba076_0_0"/>
          <p:cNvSpPr txBox="1"/>
          <p:nvPr/>
        </p:nvSpPr>
        <p:spPr>
          <a:xfrm>
            <a:off x="1658750" y="1279425"/>
            <a:ext cx="336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rPr>
              <a:t>Harsh Kumar </a:t>
            </a:r>
            <a:r>
              <a:rPr lang="en-US" sz="1800">
                <a:solidFill>
                  <a:schemeClr val="lt1"/>
                </a:solidFill>
              </a:rPr>
              <a:t>(MFin 2026)</a:t>
            </a:r>
            <a:endParaRPr sz="1800">
              <a:solidFill>
                <a:schemeClr val="lt1"/>
              </a:solidFill>
            </a:endParaRPr>
          </a:p>
        </p:txBody>
      </p:sp>
      <p:sp>
        <p:nvSpPr>
          <p:cNvPr id="34" name="Google Shape;34;g3194a8ba076_0_0"/>
          <p:cNvSpPr txBox="1"/>
          <p:nvPr/>
        </p:nvSpPr>
        <p:spPr>
          <a:xfrm>
            <a:off x="6931400" y="1279425"/>
            <a:ext cx="4240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rPr>
              <a:t>Priscilla Clark </a:t>
            </a:r>
            <a:r>
              <a:rPr lang="en-US" sz="1800">
                <a:solidFill>
                  <a:schemeClr val="lt1"/>
                </a:solidFill>
              </a:rPr>
              <a:t>(Sloan Fellow 2025)</a:t>
            </a:r>
            <a:endParaRPr sz="1800">
              <a:solidFill>
                <a:schemeClr val="lt1"/>
              </a:solidFill>
            </a:endParaRPr>
          </a:p>
        </p:txBody>
      </p:sp>
      <p:sp>
        <p:nvSpPr>
          <p:cNvPr id="35" name="Google Shape;35;g3194a8ba076_0_0"/>
          <p:cNvSpPr txBox="1"/>
          <p:nvPr/>
        </p:nvSpPr>
        <p:spPr>
          <a:xfrm>
            <a:off x="1658750" y="3924500"/>
            <a:ext cx="346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rPr>
              <a:t>Nicholas Wong </a:t>
            </a:r>
            <a:r>
              <a:rPr lang="en-US" sz="1800">
                <a:solidFill>
                  <a:schemeClr val="lt1"/>
                </a:solidFill>
              </a:rPr>
              <a:t>(MFin 2026)</a:t>
            </a:r>
            <a:endParaRPr sz="1800">
              <a:solidFill>
                <a:schemeClr val="lt1"/>
              </a:solidFill>
            </a:endParaRPr>
          </a:p>
        </p:txBody>
      </p:sp>
      <p:sp>
        <p:nvSpPr>
          <p:cNvPr id="36" name="Google Shape;36;g3194a8ba076_0_0"/>
          <p:cNvSpPr txBox="1"/>
          <p:nvPr/>
        </p:nvSpPr>
        <p:spPr>
          <a:xfrm>
            <a:off x="6931400" y="3924500"/>
            <a:ext cx="3461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rPr>
              <a:t>Elaine Zhang </a:t>
            </a:r>
            <a:r>
              <a:rPr lang="en-US" sz="1800">
                <a:solidFill>
                  <a:schemeClr val="lt1"/>
                </a:solidFill>
              </a:rPr>
              <a:t>(MSMS 2025)</a:t>
            </a:r>
            <a:endParaRPr sz="18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 name="Shape 248"/>
        <p:cNvGrpSpPr/>
        <p:nvPr/>
      </p:nvGrpSpPr>
      <p:grpSpPr>
        <a:xfrm>
          <a:off x="0" y="0"/>
          <a:ext cx="0" cy="0"/>
          <a:chOff x="0" y="0"/>
          <a:chExt cx="0" cy="0"/>
        </a:xfrm>
      </p:grpSpPr>
      <p:pic>
        <p:nvPicPr>
          <p:cNvPr id="249" name="Google Shape;249;g317025607e2_0_29"/>
          <p:cNvPicPr preferRelativeResize="0"/>
          <p:nvPr/>
        </p:nvPicPr>
        <p:blipFill>
          <a:blip r:embed="rId4">
            <a:alphaModFix/>
          </a:blip>
          <a:stretch>
            <a:fillRect/>
          </a:stretch>
        </p:blipFill>
        <p:spPr>
          <a:xfrm>
            <a:off x="3363275" y="2057257"/>
            <a:ext cx="5257800" cy="1352550"/>
          </a:xfrm>
          <a:prstGeom prst="rect">
            <a:avLst/>
          </a:prstGeom>
          <a:noFill/>
          <a:ln>
            <a:noFill/>
          </a:ln>
        </p:spPr>
      </p:pic>
      <p:sp>
        <p:nvSpPr>
          <p:cNvPr id="250" name="Google Shape;250;g317025607e2_0_29"/>
          <p:cNvSpPr/>
          <p:nvPr/>
        </p:nvSpPr>
        <p:spPr>
          <a:xfrm>
            <a:off x="676200" y="4503350"/>
            <a:ext cx="10836600" cy="1611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2000">
                <a:solidFill>
                  <a:srgbClr val="FFFFFF"/>
                </a:solidFill>
              </a:rPr>
              <a:t>The unregularized model yields better coherence, indicating </a:t>
            </a:r>
            <a:r>
              <a:rPr lang="en-US" sz="2000">
                <a:solidFill>
                  <a:srgbClr val="FFFFFF"/>
                </a:solidFill>
              </a:rPr>
              <a:t>more meaningful</a:t>
            </a:r>
            <a:r>
              <a:rPr lang="en-US" sz="2000">
                <a:solidFill>
                  <a:srgbClr val="FFFFFF"/>
                </a:solidFill>
              </a:rPr>
              <a:t> topics, while the regularized model focuses on trends at the expense of semantic alignment. </a:t>
            </a:r>
            <a:endParaRPr sz="2000">
              <a:solidFill>
                <a:srgbClr val="FFFFFF"/>
              </a:solidFill>
            </a:endParaRPr>
          </a:p>
          <a:p>
            <a:pPr indent="0" lvl="0" marL="0" rtl="0" algn="l">
              <a:lnSpc>
                <a:spcPct val="115000"/>
              </a:lnSpc>
              <a:spcBef>
                <a:spcPts val="1200"/>
              </a:spcBef>
              <a:spcAft>
                <a:spcPts val="0"/>
              </a:spcAft>
              <a:buClr>
                <a:schemeClr val="dk1"/>
              </a:buClr>
              <a:buSzPts val="1100"/>
              <a:buFont typeface="Arial"/>
              <a:buNone/>
            </a:pPr>
            <a:r>
              <a:rPr lang="en-US" sz="2000">
                <a:solidFill>
                  <a:srgbClr val="FFFFFF"/>
                </a:solidFill>
              </a:rPr>
              <a:t>Both models show higher coherence pre-SVB, highlighting the need for fine-tuning or alternative methods for analyzing complex regulatory text.</a:t>
            </a:r>
            <a:endParaRPr sz="2000">
              <a:solidFill>
                <a:srgbClr val="FFFFFF"/>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FFFFFF"/>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FFFFFF"/>
              </a:solidFill>
            </a:endParaRPr>
          </a:p>
          <a:p>
            <a:pPr indent="0" lvl="0" marL="0" marR="0" rtl="0" algn="ctr">
              <a:lnSpc>
                <a:spcPct val="131259"/>
              </a:lnSpc>
              <a:spcBef>
                <a:spcPts val="1200"/>
              </a:spcBef>
              <a:spcAft>
                <a:spcPts val="0"/>
              </a:spcAft>
              <a:buClr>
                <a:srgbClr val="FFFFFF"/>
              </a:buClr>
              <a:buSzPts val="1350"/>
              <a:buFont typeface="Arial"/>
              <a:buNone/>
            </a:pPr>
            <a:r>
              <a:t/>
            </a:r>
            <a:endParaRPr sz="2000">
              <a:solidFill>
                <a:srgbClr val="FFFFFF"/>
              </a:solidFill>
            </a:endParaRPr>
          </a:p>
        </p:txBody>
      </p:sp>
      <p:sp>
        <p:nvSpPr>
          <p:cNvPr id="251" name="Google Shape;251;g317025607e2_0_29"/>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rPr>
              <a:t>BERTOPIC VALIDATION</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184c1255a3_2_10"/>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extLst>
                  <a:ext uri="http://customooxmlschemas.google.com/">
                    <go:slidesCustomData xmlns:go="http://customooxmlschemas.google.com/" textRoundtripDataId="4"/>
                  </a:ext>
                </a:extLst>
              </a:rPr>
              <a:t>CONCLUSION</a:t>
            </a:r>
            <a:endParaRPr b="0" i="0" sz="1800" u="none" cap="none" strike="noStrike">
              <a:solidFill>
                <a:schemeClr val="dk1"/>
              </a:solidFill>
              <a:latin typeface="Arial"/>
              <a:ea typeface="Arial"/>
              <a:cs typeface="Arial"/>
              <a:sym typeface="Arial"/>
            </a:endParaRPr>
          </a:p>
        </p:txBody>
      </p:sp>
      <p:sp>
        <p:nvSpPr>
          <p:cNvPr id="258" name="Google Shape;258;g3184c1255a3_2_10"/>
          <p:cNvSpPr/>
          <p:nvPr/>
        </p:nvSpPr>
        <p:spPr>
          <a:xfrm>
            <a:off x="0" y="5034225"/>
            <a:ext cx="12189000" cy="1821900"/>
          </a:xfrm>
          <a:prstGeom prst="rect">
            <a:avLst/>
          </a:prstGeom>
          <a:solidFill>
            <a:srgbClr val="008F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184c1255a3_2_10"/>
          <p:cNvSpPr/>
          <p:nvPr/>
        </p:nvSpPr>
        <p:spPr>
          <a:xfrm>
            <a:off x="252350" y="5172225"/>
            <a:ext cx="11516700" cy="1545900"/>
          </a:xfrm>
          <a:prstGeom prst="rect">
            <a:avLst/>
          </a:prstGeom>
          <a:noFill/>
          <a:ln>
            <a:noFill/>
          </a:ln>
        </p:spPr>
        <p:txBody>
          <a:bodyPr anchorCtr="0" anchor="t" bIns="0" lIns="0" spcFirstLastPara="1" rIns="0" wrap="square" tIns="0">
            <a:noAutofit/>
          </a:bodyPr>
          <a:lstStyle/>
          <a:p>
            <a:pPr indent="-344487" lvl="0" marL="457200" rtl="0" algn="l">
              <a:lnSpc>
                <a:spcPct val="115000"/>
              </a:lnSpc>
              <a:spcBef>
                <a:spcPts val="1200"/>
              </a:spcBef>
              <a:spcAft>
                <a:spcPts val="0"/>
              </a:spcAft>
              <a:buClr>
                <a:schemeClr val="lt1"/>
              </a:buClr>
              <a:buSzPts val="1825"/>
              <a:buChar char="-"/>
            </a:pPr>
            <a:r>
              <a:rPr b="1" lang="en-US" sz="1825">
                <a:solidFill>
                  <a:schemeClr val="lt1"/>
                </a:solidFill>
              </a:rPr>
              <a:t>Post-SVB, regulatory focus shifted to systemic risks, liquidity, and capital, impacting smaller banks. Financial institutions should use predictive tools, adapt to policy changes, and strengthen risk management to address similar crises.</a:t>
            </a:r>
            <a:endParaRPr b="1" sz="1825">
              <a:solidFill>
                <a:schemeClr val="lt1"/>
              </a:solidFill>
            </a:endParaRPr>
          </a:p>
          <a:p>
            <a:pPr indent="-344487" lvl="0" marL="457200" rtl="0" algn="l">
              <a:lnSpc>
                <a:spcPct val="115000"/>
              </a:lnSpc>
              <a:spcBef>
                <a:spcPts val="0"/>
              </a:spcBef>
              <a:spcAft>
                <a:spcPts val="0"/>
              </a:spcAft>
              <a:buClr>
                <a:schemeClr val="lt1"/>
              </a:buClr>
              <a:buSzPts val="1825"/>
              <a:buChar char="-"/>
            </a:pPr>
            <a:r>
              <a:rPr b="1" lang="en-US" sz="1825">
                <a:solidFill>
                  <a:schemeClr val="lt1"/>
                </a:solidFill>
              </a:rPr>
              <a:t>Combining these three methods balances their strengths and compensates for individual limitations, offering a comprehensive perspective on regulatory shifts.</a:t>
            </a:r>
            <a:endParaRPr b="1" i="0" sz="1600" u="none" cap="none" strike="noStrike">
              <a:solidFill>
                <a:schemeClr val="lt1"/>
              </a:solidFill>
            </a:endParaRPr>
          </a:p>
        </p:txBody>
      </p:sp>
      <p:graphicFrame>
        <p:nvGraphicFramePr>
          <p:cNvPr id="260" name="Google Shape;260;g3184c1255a3_2_10"/>
          <p:cNvGraphicFramePr/>
          <p:nvPr/>
        </p:nvGraphicFramePr>
        <p:xfrm>
          <a:off x="584875" y="1028800"/>
          <a:ext cx="3000000" cy="3000000"/>
        </p:xfrm>
        <a:graphic>
          <a:graphicData uri="http://schemas.openxmlformats.org/drawingml/2006/table">
            <a:tbl>
              <a:tblPr>
                <a:noFill/>
                <a:tableStyleId>{24416A2F-F4B7-4BC1-8C94-1D63F7AF2838}</a:tableStyleId>
              </a:tblPr>
              <a:tblGrid>
                <a:gridCol w="2055400"/>
                <a:gridCol w="2785500"/>
                <a:gridCol w="3130550"/>
                <a:gridCol w="3102675"/>
              </a:tblGrid>
              <a:tr h="448675">
                <a:tc>
                  <a:txBody>
                    <a:bodyPr/>
                    <a:lstStyle/>
                    <a:p>
                      <a:pPr indent="0" lvl="0" marL="0" rtl="0" algn="l">
                        <a:spcBef>
                          <a:spcPts val="0"/>
                        </a:spcBef>
                        <a:spcAft>
                          <a:spcPts val="0"/>
                        </a:spcAft>
                        <a:buNone/>
                      </a:pPr>
                      <a:r>
                        <a:t/>
                      </a:r>
                      <a:endParaRPr b="1">
                        <a:solidFill>
                          <a:srgbClr val="666666"/>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77C6FC"/>
                    </a:solidFill>
                  </a:tcPr>
                </a:tc>
                <a:tc>
                  <a:txBody>
                    <a:bodyPr/>
                    <a:lstStyle/>
                    <a:p>
                      <a:pPr indent="0" lvl="0" marL="0" rtl="0" algn="ctr">
                        <a:spcBef>
                          <a:spcPts val="0"/>
                        </a:spcBef>
                        <a:spcAft>
                          <a:spcPts val="0"/>
                        </a:spcAft>
                        <a:buNone/>
                      </a:pPr>
                      <a:r>
                        <a:rPr b="1" lang="en-US" sz="1800">
                          <a:solidFill>
                            <a:srgbClr val="666666"/>
                          </a:solidFill>
                        </a:rPr>
                        <a:t>Advantages</a:t>
                      </a:r>
                      <a:endParaRPr b="1" sz="1800">
                        <a:solidFill>
                          <a:srgbClr val="666666"/>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77C6FC"/>
                    </a:solidFill>
                  </a:tcPr>
                </a:tc>
                <a:tc>
                  <a:txBody>
                    <a:bodyPr/>
                    <a:lstStyle/>
                    <a:p>
                      <a:pPr indent="0" lvl="0" marL="0" rtl="0" algn="ctr">
                        <a:spcBef>
                          <a:spcPts val="0"/>
                        </a:spcBef>
                        <a:spcAft>
                          <a:spcPts val="0"/>
                        </a:spcAft>
                        <a:buNone/>
                      </a:pPr>
                      <a:r>
                        <a:rPr b="1" lang="en-US" sz="1800">
                          <a:solidFill>
                            <a:srgbClr val="666666"/>
                          </a:solidFill>
                        </a:rPr>
                        <a:t>Limitations</a:t>
                      </a:r>
                      <a:endParaRPr b="1" sz="1800">
                        <a:solidFill>
                          <a:srgbClr val="666666"/>
                        </a:solidFill>
                      </a:endParaRPr>
                    </a:p>
                  </a:txBody>
                  <a:tcPr marT="91425" marB="91425" marR="91425" marL="91425">
                    <a:lnL cap="flat" cmpd="sng" w="9525">
                      <a:solidFill>
                        <a:srgbClr val="B7B7B7"/>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77C6FC"/>
                    </a:solidFill>
                  </a:tcPr>
                </a:tc>
                <a:tc>
                  <a:txBody>
                    <a:bodyPr/>
                    <a:lstStyle/>
                    <a:p>
                      <a:pPr indent="0" lvl="0" marL="0" rtl="0" algn="ctr">
                        <a:spcBef>
                          <a:spcPts val="0"/>
                        </a:spcBef>
                        <a:spcAft>
                          <a:spcPts val="0"/>
                        </a:spcAft>
                        <a:buNone/>
                      </a:pPr>
                      <a:r>
                        <a:rPr b="1" lang="en-US" sz="1800">
                          <a:solidFill>
                            <a:srgbClr val="666666"/>
                          </a:solidFill>
                        </a:rPr>
                        <a:t>Key Findings </a:t>
                      </a:r>
                      <a:endParaRPr b="1" sz="1800">
                        <a:solidFill>
                          <a:srgbClr val="666666"/>
                        </a:solidFill>
                      </a:endParaRPr>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77C6FC"/>
                    </a:solidFill>
                  </a:tcPr>
                </a:tc>
              </a:tr>
              <a:tr h="958200">
                <a:tc>
                  <a:txBody>
                    <a:bodyPr/>
                    <a:lstStyle/>
                    <a:p>
                      <a:pPr indent="0" lvl="0" marL="0" rtl="0" algn="l">
                        <a:spcBef>
                          <a:spcPts val="0"/>
                        </a:spcBef>
                        <a:spcAft>
                          <a:spcPts val="0"/>
                        </a:spcAft>
                        <a:buNone/>
                      </a:pPr>
                      <a:r>
                        <a:rPr b="1" lang="en-US" sz="1800">
                          <a:solidFill>
                            <a:srgbClr val="07C0FD"/>
                          </a:solidFill>
                        </a:rPr>
                        <a:t>N</a:t>
                      </a:r>
                      <a:r>
                        <a:rPr b="1" lang="en-US" sz="1800">
                          <a:solidFill>
                            <a:srgbClr val="07C0FD"/>
                          </a:solidFill>
                        </a:rPr>
                        <a:t>aive Baseline</a:t>
                      </a:r>
                      <a:endParaRPr b="1" sz="1800">
                        <a:solidFill>
                          <a:srgbClr val="07C0FD"/>
                        </a:solidFill>
                      </a:endParaRPr>
                    </a:p>
                  </a:txBody>
                  <a:tcPr marT="91425" marB="91425" marR="91425" marL="91425">
                    <a:lnT cap="flat" cmpd="sng" w="9525">
                      <a:solidFill>
                        <a:srgbClr val="B7B7B7"/>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rPr lang="en-US" sz="1500">
                          <a:solidFill>
                            <a:schemeClr val="lt2"/>
                          </a:solidFill>
                        </a:rPr>
                        <a:t>- Simple and efficient</a:t>
                      </a:r>
                      <a:endParaRPr sz="1500">
                        <a:solidFill>
                          <a:schemeClr val="lt2"/>
                        </a:solidFill>
                      </a:endParaRPr>
                    </a:p>
                  </a:txBody>
                  <a:tcPr marT="91425" marB="91425" marR="91425" marL="91425">
                    <a:lnT cap="flat" cmpd="sng" w="9525">
                      <a:solidFill>
                        <a:srgbClr val="B7B7B7"/>
                      </a:solidFill>
                      <a:prstDash val="solid"/>
                      <a:round/>
                      <a:headEnd len="sm" w="sm" type="none"/>
                      <a:tailEnd len="sm" w="sm" type="none"/>
                    </a:lnT>
                    <a:solidFill>
                      <a:srgbClr val="FFFFFF"/>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lt2"/>
                          </a:solidFill>
                        </a:rPr>
                        <a:t>- Cannot capture complex patterns</a:t>
                      </a:r>
                      <a:endParaRPr sz="1500">
                        <a:solidFill>
                          <a:schemeClr val="lt2"/>
                        </a:solidFill>
                      </a:endParaRPr>
                    </a:p>
                    <a:p>
                      <a:pPr indent="0" lvl="0" marL="0" rtl="0" algn="l">
                        <a:spcBef>
                          <a:spcPts val="0"/>
                        </a:spcBef>
                        <a:spcAft>
                          <a:spcPts val="0"/>
                        </a:spcAft>
                        <a:buNone/>
                      </a:pPr>
                      <a:r>
                        <a:rPr lang="en-US" sz="1500">
                          <a:solidFill>
                            <a:schemeClr val="lt2"/>
                          </a:solidFill>
                        </a:rPr>
                        <a:t>- Lacks semantic depth</a:t>
                      </a:r>
                      <a:endParaRPr sz="1500">
                        <a:solidFill>
                          <a:schemeClr val="lt2"/>
                        </a:solidFill>
                      </a:endParaRPr>
                    </a:p>
                  </a:txBody>
                  <a:tcPr marT="91425" marB="91425" marR="91425" marL="91425">
                    <a:lnT cap="flat" cmpd="sng" w="9525">
                      <a:solidFill>
                        <a:srgbClr val="999999"/>
                      </a:solidFill>
                      <a:prstDash val="solid"/>
                      <a:round/>
                      <a:headEnd len="sm" w="sm" type="none"/>
                      <a:tailEnd len="sm" w="sm" type="none"/>
                    </a:lnT>
                    <a:solidFill>
                      <a:srgbClr val="FFFFFF"/>
                    </a:solidFill>
                  </a:tcPr>
                </a:tc>
                <a:tc>
                  <a:txBody>
                    <a:bodyPr/>
                    <a:lstStyle/>
                    <a:p>
                      <a:pPr indent="0" lvl="0" marL="0" rtl="0" algn="l">
                        <a:lnSpc>
                          <a:spcPct val="115000"/>
                        </a:lnSpc>
                        <a:spcBef>
                          <a:spcPts val="1200"/>
                        </a:spcBef>
                        <a:spcAft>
                          <a:spcPts val="1200"/>
                        </a:spcAft>
                        <a:buNone/>
                      </a:pPr>
                      <a:r>
                        <a:rPr lang="en-US" sz="1500">
                          <a:solidFill>
                            <a:schemeClr val="lt2"/>
                          </a:solidFill>
                        </a:rPr>
                        <a:t>Validated an increased regulatory focus on liquidity, capital requirements, and small banks.</a:t>
                      </a:r>
                      <a:endParaRPr sz="1500">
                        <a:solidFill>
                          <a:schemeClr val="lt2"/>
                        </a:solidFill>
                      </a:endParaRPr>
                    </a:p>
                  </a:txBody>
                  <a:tcPr marT="91425" marB="91425" marR="91425" marL="91425">
                    <a:lnT cap="flat" cmpd="sng" w="9525">
                      <a:solidFill>
                        <a:srgbClr val="999999"/>
                      </a:solidFill>
                      <a:prstDash val="solid"/>
                      <a:round/>
                      <a:headEnd len="sm" w="sm" type="none"/>
                      <a:tailEnd len="sm" w="sm" type="none"/>
                    </a:lnT>
                    <a:solidFill>
                      <a:srgbClr val="FFFFFF"/>
                    </a:solidFill>
                  </a:tcPr>
                </a:tc>
              </a:tr>
              <a:tr h="1177875">
                <a:tc>
                  <a:txBody>
                    <a:bodyPr/>
                    <a:lstStyle/>
                    <a:p>
                      <a:pPr indent="0" lvl="0" marL="0" rtl="0" algn="l">
                        <a:spcBef>
                          <a:spcPts val="0"/>
                        </a:spcBef>
                        <a:spcAft>
                          <a:spcPts val="0"/>
                        </a:spcAft>
                        <a:buNone/>
                      </a:pPr>
                      <a:r>
                        <a:rPr b="1" lang="en-US" sz="1800">
                          <a:solidFill>
                            <a:srgbClr val="07C0FD"/>
                          </a:solidFill>
                        </a:rPr>
                        <a:t>TF-IDF</a:t>
                      </a:r>
                      <a:endParaRPr b="1" sz="1800">
                        <a:solidFill>
                          <a:srgbClr val="07C0FD"/>
                        </a:solidFill>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500">
                          <a:solidFill>
                            <a:schemeClr val="lt2"/>
                          </a:solidFill>
                        </a:rPr>
                        <a:t>- Effective at identifying and prioritizing relevant terms by balancing frequency with rarity across the corpus.</a:t>
                      </a:r>
                      <a:endParaRPr sz="1500">
                        <a:solidFill>
                          <a:schemeClr val="lt2"/>
                        </a:solidFill>
                      </a:endParaRPr>
                    </a:p>
                  </a:txBody>
                  <a:tcPr marT="91425" marB="91425"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lt2"/>
                          </a:solidFill>
                        </a:rPr>
                        <a:t>- Ignores context and word order</a:t>
                      </a:r>
                      <a:endParaRPr sz="1500">
                        <a:solidFill>
                          <a:schemeClr val="lt2"/>
                        </a:solidFill>
                      </a:endParaRPr>
                    </a:p>
                    <a:p>
                      <a:pPr indent="0" lvl="0" marL="0" rtl="0" algn="l">
                        <a:spcBef>
                          <a:spcPts val="0"/>
                        </a:spcBef>
                        <a:spcAft>
                          <a:spcPts val="0"/>
                        </a:spcAft>
                        <a:buClr>
                          <a:schemeClr val="dk1"/>
                        </a:buClr>
                        <a:buSzPts val="1100"/>
                        <a:buFont typeface="Arial"/>
                        <a:buNone/>
                      </a:pPr>
                      <a:r>
                        <a:rPr lang="en-US" sz="1500">
                          <a:solidFill>
                            <a:schemeClr val="lt2"/>
                          </a:solidFill>
                        </a:rPr>
                        <a:t>- Lacks semantic depth</a:t>
                      </a:r>
                      <a:endParaRPr sz="1500">
                        <a:solidFill>
                          <a:schemeClr val="lt2"/>
                        </a:solidFill>
                      </a:endParaRPr>
                    </a:p>
                  </a:txBody>
                  <a:tcPr marT="91425" marB="91425" marR="91425" marL="91425">
                    <a:solidFill>
                      <a:srgbClr val="FFFFFF"/>
                    </a:solidFill>
                  </a:tcPr>
                </a:tc>
                <a:tc>
                  <a:txBody>
                    <a:bodyPr/>
                    <a:lstStyle/>
                    <a:p>
                      <a:pPr indent="0" lvl="0" marL="0" rtl="0" algn="l">
                        <a:lnSpc>
                          <a:spcPct val="115000"/>
                        </a:lnSpc>
                        <a:spcBef>
                          <a:spcPts val="1200"/>
                        </a:spcBef>
                        <a:spcAft>
                          <a:spcPts val="1200"/>
                        </a:spcAft>
                        <a:buNone/>
                      </a:pPr>
                      <a:r>
                        <a:rPr lang="en-US" sz="1500">
                          <a:solidFill>
                            <a:schemeClr val="lt2"/>
                          </a:solidFill>
                        </a:rPr>
                        <a:t>Identified high-frequency terms and regulatory trends focused on more accurate valuation requirements.</a:t>
                      </a:r>
                      <a:endParaRPr sz="1500">
                        <a:solidFill>
                          <a:schemeClr val="lt2"/>
                        </a:solidFill>
                      </a:endParaRPr>
                    </a:p>
                  </a:txBody>
                  <a:tcPr marT="91425" marB="91425" marR="91425" marL="91425">
                    <a:solidFill>
                      <a:srgbClr val="FFFFFF"/>
                    </a:solidFill>
                  </a:tcPr>
                </a:tc>
              </a:tr>
              <a:tr h="1076925">
                <a:tc>
                  <a:txBody>
                    <a:bodyPr/>
                    <a:lstStyle/>
                    <a:p>
                      <a:pPr indent="0" lvl="0" marL="0" rtl="0" algn="l">
                        <a:spcBef>
                          <a:spcPts val="0"/>
                        </a:spcBef>
                        <a:spcAft>
                          <a:spcPts val="0"/>
                        </a:spcAft>
                        <a:buNone/>
                      </a:pPr>
                      <a:r>
                        <a:rPr b="1" lang="en-US" sz="1800">
                          <a:solidFill>
                            <a:srgbClr val="07C0FD"/>
                          </a:solidFill>
                        </a:rPr>
                        <a:t>BERT</a:t>
                      </a:r>
                      <a:r>
                        <a:rPr b="1" lang="en-US" sz="1800">
                          <a:solidFill>
                            <a:srgbClr val="07C0FD"/>
                          </a:solidFill>
                        </a:rPr>
                        <a:t>opic</a:t>
                      </a:r>
                      <a:endParaRPr b="1" sz="1800">
                        <a:solidFill>
                          <a:srgbClr val="07C0FD"/>
                        </a:solidFill>
                      </a:endParaRPr>
                    </a:p>
                  </a:txBody>
                  <a:tcPr marT="91425" marB="91425"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lt2"/>
                          </a:solidFill>
                        </a:rPr>
                        <a:t>- Captures nuanced and contextual semantics</a:t>
                      </a:r>
                      <a:endParaRPr sz="1500">
                        <a:solidFill>
                          <a:schemeClr val="lt2"/>
                        </a:solidFill>
                      </a:endParaRPr>
                    </a:p>
                    <a:p>
                      <a:pPr indent="0" lvl="0" marL="0" rtl="0" algn="l">
                        <a:spcBef>
                          <a:spcPts val="0"/>
                        </a:spcBef>
                        <a:spcAft>
                          <a:spcPts val="0"/>
                        </a:spcAft>
                        <a:buNone/>
                      </a:pPr>
                      <a:r>
                        <a:rPr lang="en-US" sz="1500">
                          <a:solidFill>
                            <a:schemeClr val="lt2"/>
                          </a:solidFill>
                        </a:rPr>
                        <a:t>- Reveals hidden topics</a:t>
                      </a:r>
                      <a:endParaRPr sz="1500">
                        <a:solidFill>
                          <a:schemeClr val="lt2"/>
                        </a:solidFill>
                      </a:endParaRPr>
                    </a:p>
                  </a:txBody>
                  <a:tcPr marT="91425" marB="91425"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lt2"/>
                          </a:solidFill>
                        </a:rPr>
                        <a:t>- Computationally intensive</a:t>
                      </a:r>
                      <a:endParaRPr sz="1500">
                        <a:solidFill>
                          <a:schemeClr val="lt2"/>
                        </a:solidFill>
                      </a:endParaRPr>
                    </a:p>
                    <a:p>
                      <a:pPr indent="0" lvl="0" marL="0" rtl="0" algn="l">
                        <a:spcBef>
                          <a:spcPts val="0"/>
                        </a:spcBef>
                        <a:spcAft>
                          <a:spcPts val="0"/>
                        </a:spcAft>
                        <a:buNone/>
                      </a:pPr>
                      <a:r>
                        <a:rPr lang="en-US" sz="1500">
                          <a:solidFill>
                            <a:schemeClr val="lt2"/>
                          </a:solidFill>
                        </a:rPr>
                        <a:t>- Requires significant fine-tuning</a:t>
                      </a:r>
                      <a:endParaRPr sz="1500">
                        <a:solidFill>
                          <a:schemeClr val="lt2"/>
                        </a:solidFill>
                      </a:endParaRPr>
                    </a:p>
                  </a:txBody>
                  <a:tcPr marT="91425" marB="91425" marR="91425" marL="91425">
                    <a:solidFill>
                      <a:srgbClr val="FFFFFF"/>
                    </a:solidFill>
                  </a:tcPr>
                </a:tc>
                <a:tc>
                  <a:txBody>
                    <a:bodyPr/>
                    <a:lstStyle/>
                    <a:p>
                      <a:pPr indent="0" lvl="0" marL="0" rtl="0" algn="l">
                        <a:spcBef>
                          <a:spcPts val="0"/>
                        </a:spcBef>
                        <a:spcAft>
                          <a:spcPts val="0"/>
                        </a:spcAft>
                        <a:buNone/>
                      </a:pPr>
                      <a:r>
                        <a:rPr lang="en-US" sz="1500">
                          <a:solidFill>
                            <a:schemeClr val="lt2"/>
                          </a:solidFill>
                        </a:rPr>
                        <a:t>Highlighted shifts in focus on systemic risks and liquidity-related topics post-SVB.</a:t>
                      </a:r>
                      <a:endParaRPr sz="1500">
                        <a:solidFill>
                          <a:schemeClr val="lt2"/>
                        </a:solidFill>
                      </a:endParaRPr>
                    </a:p>
                  </a:txBody>
                  <a:tcPr marT="91425" marB="91425" marR="91425" marL="91425">
                    <a:solidFill>
                      <a:srgbClr val="FFFFFF"/>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3184c1255a3_2_47"/>
          <p:cNvSpPr/>
          <p:nvPr/>
        </p:nvSpPr>
        <p:spPr>
          <a:xfrm>
            <a:off x="0" y="4791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extLst>
                  <a:ext uri="http://customooxmlschemas.google.com/">
                    <go:slidesCustomData xmlns:go="http://customooxmlschemas.google.com/" textRoundtripDataId="5"/>
                  </a:ext>
                </a:extLst>
              </a:rPr>
              <a:t>Limitations &amp; </a:t>
            </a:r>
            <a:r>
              <a:rPr b="1" lang="en-US" sz="4688">
                <a:solidFill>
                  <a:srgbClr val="FFFFFF"/>
                </a:solidFill>
                <a:latin typeface="Bebas Neue"/>
                <a:ea typeface="Bebas Neue"/>
                <a:cs typeface="Bebas Neue"/>
                <a:sym typeface="Bebas Neue"/>
              </a:rPr>
              <a:t>Future Work</a:t>
            </a:r>
            <a:endParaRPr b="0" i="0" sz="1800" u="none" cap="none" strike="noStrike">
              <a:solidFill>
                <a:schemeClr val="dk1"/>
              </a:solidFill>
              <a:latin typeface="Arial"/>
              <a:ea typeface="Arial"/>
              <a:cs typeface="Arial"/>
              <a:sym typeface="Arial"/>
            </a:endParaRPr>
          </a:p>
        </p:txBody>
      </p:sp>
      <p:sp>
        <p:nvSpPr>
          <p:cNvPr id="267" name="Google Shape;267;g3184c1255a3_2_47"/>
          <p:cNvSpPr txBox="1"/>
          <p:nvPr/>
        </p:nvSpPr>
        <p:spPr>
          <a:xfrm>
            <a:off x="763350" y="1369175"/>
            <a:ext cx="11190600" cy="4987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rgbClr val="07C0FD"/>
              </a:buClr>
              <a:buSzPts val="2400"/>
              <a:buChar char="●"/>
            </a:pPr>
            <a:r>
              <a:rPr b="1" lang="en-US" sz="2400">
                <a:solidFill>
                  <a:srgbClr val="07C0FD"/>
                </a:solidFill>
              </a:rPr>
              <a:t>Expanding Corpus Size</a:t>
            </a:r>
            <a:endParaRPr b="1" sz="2400">
              <a:solidFill>
                <a:srgbClr val="07C0FD"/>
              </a:solidFill>
            </a:endParaRPr>
          </a:p>
          <a:p>
            <a:pPr indent="0" lvl="0" marL="457200" rtl="0" algn="l">
              <a:spcBef>
                <a:spcPts val="0"/>
              </a:spcBef>
              <a:spcAft>
                <a:spcPts val="0"/>
              </a:spcAft>
              <a:buNone/>
            </a:pPr>
            <a:r>
              <a:rPr lang="en-US" sz="2400">
                <a:solidFill>
                  <a:schemeClr val="lt1"/>
                </a:solidFill>
              </a:rPr>
              <a:t>Including other </a:t>
            </a:r>
            <a:r>
              <a:rPr lang="en-US" sz="2400">
                <a:solidFill>
                  <a:schemeClr val="lt1"/>
                </a:solidFill>
              </a:rPr>
              <a:t>document</a:t>
            </a:r>
            <a:r>
              <a:rPr lang="en-US" sz="2400">
                <a:solidFill>
                  <a:schemeClr val="lt1"/>
                </a:solidFill>
              </a:rPr>
              <a:t> types (notices) was considered, but document types      show non-relevant topics such as regulation meeting alerts.</a:t>
            </a:r>
            <a:endParaRPr sz="2400">
              <a:solidFill>
                <a:schemeClr val="lt1"/>
              </a:solidFill>
            </a:endParaRPr>
          </a:p>
          <a:p>
            <a:pPr indent="-381000" lvl="0" marL="457200" rtl="0" algn="l">
              <a:spcBef>
                <a:spcPts val="0"/>
              </a:spcBef>
              <a:spcAft>
                <a:spcPts val="0"/>
              </a:spcAft>
              <a:buClr>
                <a:srgbClr val="07C0FD"/>
              </a:buClr>
              <a:buSzPts val="2400"/>
              <a:buChar char="●"/>
            </a:pPr>
            <a:r>
              <a:rPr b="1" lang="en-US" sz="2400">
                <a:solidFill>
                  <a:srgbClr val="07C0FD"/>
                </a:solidFill>
              </a:rPr>
              <a:t>Comparative Analysis</a:t>
            </a:r>
            <a:endParaRPr b="1" sz="2400">
              <a:solidFill>
                <a:srgbClr val="07C0FD"/>
              </a:solidFill>
            </a:endParaRPr>
          </a:p>
          <a:p>
            <a:pPr indent="0" lvl="0" marL="457200" rtl="0" algn="l">
              <a:spcBef>
                <a:spcPts val="0"/>
              </a:spcBef>
              <a:spcAft>
                <a:spcPts val="0"/>
              </a:spcAft>
              <a:buNone/>
            </a:pPr>
            <a:r>
              <a:rPr lang="en-US" sz="2400">
                <a:solidFill>
                  <a:schemeClr val="lt1"/>
                </a:solidFill>
              </a:rPr>
              <a:t>This study focuses solely on the SVB collapse. Future research could expand to include comparative analyses of regulatory trends across similar financial crises, such as the Lehman Brothers collapse, to uncover consistent patterns.</a:t>
            </a:r>
            <a:endParaRPr sz="2400">
              <a:solidFill>
                <a:schemeClr val="lt1"/>
              </a:solidFill>
            </a:endParaRPr>
          </a:p>
          <a:p>
            <a:pPr indent="-381000" lvl="0" marL="457200" rtl="0" algn="l">
              <a:spcBef>
                <a:spcPts val="0"/>
              </a:spcBef>
              <a:spcAft>
                <a:spcPts val="0"/>
              </a:spcAft>
              <a:buClr>
                <a:srgbClr val="07C0FD"/>
              </a:buClr>
              <a:buSzPts val="2400"/>
              <a:buChar char="●"/>
            </a:pPr>
            <a:r>
              <a:rPr b="1" lang="en-US" sz="2400">
                <a:solidFill>
                  <a:srgbClr val="07C0FD"/>
                </a:solidFill>
              </a:rPr>
              <a:t>Sentiment Analysis</a:t>
            </a:r>
            <a:endParaRPr b="1" sz="2400">
              <a:solidFill>
                <a:srgbClr val="07C0FD"/>
              </a:solidFill>
            </a:endParaRPr>
          </a:p>
          <a:p>
            <a:pPr indent="0" lvl="0" marL="457200" rtl="0" algn="l">
              <a:spcBef>
                <a:spcPts val="0"/>
              </a:spcBef>
              <a:spcAft>
                <a:spcPts val="0"/>
              </a:spcAft>
              <a:buNone/>
            </a:pPr>
            <a:r>
              <a:rPr lang="en-US" sz="2400">
                <a:solidFill>
                  <a:schemeClr val="lt1"/>
                </a:solidFill>
              </a:rPr>
              <a:t>Incorporating sentiment analysis of regulatory texts could help uncover the polarity and attitudes of regulators. </a:t>
            </a:r>
            <a:endParaRPr sz="2400">
              <a:solidFill>
                <a:schemeClr val="lt1"/>
              </a:solidFill>
            </a:endParaRPr>
          </a:p>
          <a:p>
            <a:pPr indent="-381000" lvl="0" marL="457200" rtl="0" algn="l">
              <a:spcBef>
                <a:spcPts val="0"/>
              </a:spcBef>
              <a:spcAft>
                <a:spcPts val="0"/>
              </a:spcAft>
              <a:buClr>
                <a:srgbClr val="07C0FD"/>
              </a:buClr>
              <a:buSzPts val="2400"/>
              <a:buChar char="●"/>
            </a:pPr>
            <a:r>
              <a:rPr b="1" lang="en-US" sz="2400">
                <a:solidFill>
                  <a:srgbClr val="07C0FD"/>
                </a:solidFill>
              </a:rPr>
              <a:t>Enhanced Methodology</a:t>
            </a:r>
            <a:endParaRPr b="1" sz="2400">
              <a:solidFill>
                <a:srgbClr val="07C0FD"/>
              </a:solidFill>
            </a:endParaRPr>
          </a:p>
          <a:p>
            <a:pPr indent="0" lvl="0" marL="457200" rtl="0" algn="l">
              <a:spcBef>
                <a:spcPts val="0"/>
              </a:spcBef>
              <a:spcAft>
                <a:spcPts val="0"/>
              </a:spcAft>
              <a:buNone/>
            </a:pPr>
            <a:r>
              <a:rPr lang="en-US" sz="2400">
                <a:solidFill>
                  <a:schemeClr val="lt1"/>
                </a:solidFill>
              </a:rPr>
              <a:t>W</a:t>
            </a:r>
            <a:r>
              <a:rPr lang="en-US" sz="2400">
                <a:solidFill>
                  <a:schemeClr val="lt1"/>
                </a:solidFill>
              </a:rPr>
              <a:t>ith improved computational resources, more rigorous hyperparameter tuning could be employed to enhance model performance.</a:t>
            </a:r>
            <a:endParaRPr sz="24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3184c1255a3_2_53"/>
          <p:cNvSpPr/>
          <p:nvPr/>
        </p:nvSpPr>
        <p:spPr>
          <a:xfrm>
            <a:off x="1500" y="2207317"/>
            <a:ext cx="12189000" cy="11253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8000">
                <a:solidFill>
                  <a:srgbClr val="FFFFFF"/>
                </a:solidFill>
                <a:latin typeface="Bebas Neue"/>
                <a:ea typeface="Bebas Neue"/>
                <a:cs typeface="Bebas Neue"/>
                <a:sym typeface="Bebas Neue"/>
              </a:rPr>
              <a:t>thank you</a:t>
            </a:r>
            <a:endParaRPr b="1" sz="8000">
              <a:solidFill>
                <a:srgbClr val="FFFFFF"/>
              </a:solidFill>
              <a:latin typeface="Bebas Neue"/>
              <a:ea typeface="Bebas Neue"/>
              <a:cs typeface="Bebas Neue"/>
              <a:sym typeface="Bebas Neue"/>
            </a:endParaRPr>
          </a:p>
          <a:p>
            <a:pPr indent="0" lvl="0" marL="0" marR="0" rtl="0" algn="ctr">
              <a:lnSpc>
                <a:spcPct val="90998"/>
              </a:lnSpc>
              <a:spcBef>
                <a:spcPts val="0"/>
              </a:spcBef>
              <a:spcAft>
                <a:spcPts val="0"/>
              </a:spcAft>
              <a:buClr>
                <a:srgbClr val="FFFFFF"/>
              </a:buClr>
              <a:buSzPts val="4688"/>
              <a:buFont typeface="Bebas Neue"/>
              <a:buNone/>
            </a:pPr>
            <a:r>
              <a:rPr b="1" lang="en-US" sz="8000">
                <a:solidFill>
                  <a:srgbClr val="07C0FD"/>
                </a:solidFill>
                <a:latin typeface="Bebas Neue"/>
                <a:ea typeface="Bebas Neue"/>
                <a:cs typeface="Bebas Neue"/>
                <a:sym typeface="Bebas Neue"/>
              </a:rPr>
              <a:t>Q &amp; A</a:t>
            </a:r>
            <a:endParaRPr b="1" sz="8000">
              <a:solidFill>
                <a:srgbClr val="07C0FD"/>
              </a:solidFill>
              <a:latin typeface="Bebas Neue"/>
              <a:ea typeface="Bebas Neue"/>
              <a:cs typeface="Bebas Neue"/>
              <a:sym typeface="Bebas Neue"/>
            </a:endParaRPr>
          </a:p>
          <a:p>
            <a:pPr indent="0" lvl="0" marL="0" marR="0" rtl="0" algn="ctr">
              <a:lnSpc>
                <a:spcPct val="90998"/>
              </a:lnSpc>
              <a:spcBef>
                <a:spcPts val="0"/>
              </a:spcBef>
              <a:spcAft>
                <a:spcPts val="0"/>
              </a:spcAft>
              <a:buClr>
                <a:srgbClr val="FFFFFF"/>
              </a:buClr>
              <a:buSzPts val="4688"/>
              <a:buFont typeface="Bebas Neue"/>
              <a:buNone/>
            </a:pPr>
            <a:r>
              <a:t/>
            </a:r>
            <a:endParaRPr b="1" sz="8000">
              <a:solidFill>
                <a:srgbClr val="FFFFFF"/>
              </a:solidFill>
              <a:latin typeface="Bebas Neue"/>
              <a:ea typeface="Bebas Neue"/>
              <a:cs typeface="Bebas Neue"/>
              <a:sym typeface="Bebas Neue"/>
            </a:endParaRPr>
          </a:p>
        </p:txBody>
      </p:sp>
      <p:pic>
        <p:nvPicPr>
          <p:cNvPr id="274" name="Google Shape;274;g3184c1255a3_2_53"/>
          <p:cNvPicPr preferRelativeResize="0"/>
          <p:nvPr/>
        </p:nvPicPr>
        <p:blipFill>
          <a:blip r:embed="rId3">
            <a:alphaModFix amt="18000"/>
          </a:blip>
          <a:stretch>
            <a:fillRect/>
          </a:stretch>
        </p:blipFill>
        <p:spPr>
          <a:xfrm>
            <a:off x="1500" y="0"/>
            <a:ext cx="12189001" cy="6857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g3184c1255a3_2_16"/>
          <p:cNvSpPr/>
          <p:nvPr/>
        </p:nvSpPr>
        <p:spPr>
          <a:xfrm>
            <a:off x="5485075" y="394275"/>
            <a:ext cx="67038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rPr>
              <a:t>INTRODUCTION</a:t>
            </a:r>
            <a:endParaRPr b="0" i="0" sz="1800" u="none" cap="none" strike="noStrike">
              <a:solidFill>
                <a:schemeClr val="dk1"/>
              </a:solidFill>
              <a:latin typeface="Arial"/>
              <a:ea typeface="Arial"/>
              <a:cs typeface="Arial"/>
              <a:sym typeface="Arial"/>
            </a:endParaRPr>
          </a:p>
        </p:txBody>
      </p:sp>
      <p:sp>
        <p:nvSpPr>
          <p:cNvPr id="43" name="Google Shape;43;g3184c1255a3_2_16"/>
          <p:cNvSpPr/>
          <p:nvPr/>
        </p:nvSpPr>
        <p:spPr>
          <a:xfrm>
            <a:off x="6142975" y="1599325"/>
            <a:ext cx="5388000" cy="2198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b="1" lang="en-US" sz="2200">
                <a:solidFill>
                  <a:srgbClr val="07C0FD"/>
                </a:solidFill>
              </a:rPr>
              <a:t>Background：</a:t>
            </a:r>
            <a:endParaRPr b="1" sz="2200">
              <a:solidFill>
                <a:srgbClr val="07C0FD"/>
              </a:solidFill>
            </a:endParaRPr>
          </a:p>
          <a:p>
            <a:pPr indent="0" lvl="0" marL="0" rtl="0" algn="l">
              <a:lnSpc>
                <a:spcPct val="115000"/>
              </a:lnSpc>
              <a:spcBef>
                <a:spcPts val="1200"/>
              </a:spcBef>
              <a:spcAft>
                <a:spcPts val="0"/>
              </a:spcAft>
              <a:buClr>
                <a:schemeClr val="dk1"/>
              </a:buClr>
              <a:buSzPts val="1100"/>
              <a:buFont typeface="Arial"/>
              <a:buNone/>
            </a:pPr>
            <a:r>
              <a:rPr lang="en-US" sz="2000">
                <a:solidFill>
                  <a:srgbClr val="FFFFFF"/>
                </a:solidFill>
              </a:rPr>
              <a:t>The collapse of Silicon Valley Bank (SVB) in 2023 marked a critical juncture for the financial industry, highlighting vulnerabilities in small bank governance and liquidity management.</a:t>
            </a:r>
            <a:endParaRPr sz="2000">
              <a:solidFill>
                <a:srgbClr val="FFFFFF"/>
              </a:solidFill>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FFFFFF"/>
              </a:solidFill>
            </a:endParaRPr>
          </a:p>
          <a:p>
            <a:pPr indent="0" lvl="0" marL="0" rtl="0" algn="l">
              <a:lnSpc>
                <a:spcPct val="115000"/>
              </a:lnSpc>
              <a:spcBef>
                <a:spcPts val="1200"/>
              </a:spcBef>
              <a:spcAft>
                <a:spcPts val="0"/>
              </a:spcAft>
              <a:buClr>
                <a:schemeClr val="dk1"/>
              </a:buClr>
              <a:buSzPts val="1100"/>
              <a:buFont typeface="Arial"/>
              <a:buNone/>
            </a:pPr>
            <a:r>
              <a:rPr b="1" lang="en-US" sz="2200">
                <a:solidFill>
                  <a:srgbClr val="07C0FD"/>
                </a:solidFill>
              </a:rPr>
              <a:t>Research Objectives：</a:t>
            </a:r>
            <a:endParaRPr b="1" sz="2200">
              <a:solidFill>
                <a:srgbClr val="07C0FD"/>
              </a:solidFill>
            </a:endParaRPr>
          </a:p>
          <a:p>
            <a:pPr indent="0" lvl="0" marL="0" rtl="0" algn="l">
              <a:lnSpc>
                <a:spcPct val="115000"/>
              </a:lnSpc>
              <a:spcBef>
                <a:spcPts val="1200"/>
              </a:spcBef>
              <a:spcAft>
                <a:spcPts val="0"/>
              </a:spcAft>
              <a:buClr>
                <a:schemeClr val="dk1"/>
              </a:buClr>
              <a:buSzPts val="1100"/>
              <a:buFont typeface="Arial"/>
              <a:buNone/>
            </a:pPr>
            <a:r>
              <a:rPr lang="en-US" sz="2000">
                <a:solidFill>
                  <a:srgbClr val="FFFFFF"/>
                </a:solidFill>
              </a:rPr>
              <a:t>Our study aims to examine how regulatory focus shifted in response to the SVB collapse, providing insights to financial institutions on the expected magnitude and timing of new rules related to the root causes of the crisis.</a:t>
            </a:r>
            <a:endParaRPr sz="2000">
              <a:solidFill>
                <a:srgbClr val="FFFFFF"/>
              </a:solidFill>
            </a:endParaRPr>
          </a:p>
          <a:p>
            <a:pPr indent="0" lvl="0" marL="0" rtl="0" algn="l">
              <a:lnSpc>
                <a:spcPct val="115000"/>
              </a:lnSpc>
              <a:spcBef>
                <a:spcPts val="1200"/>
              </a:spcBef>
              <a:spcAft>
                <a:spcPts val="1200"/>
              </a:spcAft>
              <a:buClr>
                <a:schemeClr val="dk1"/>
              </a:buClr>
              <a:buSzPts val="1100"/>
              <a:buFont typeface="Arial"/>
              <a:buNone/>
            </a:pPr>
            <a:r>
              <a:t/>
            </a:r>
            <a:endParaRPr sz="2000">
              <a:solidFill>
                <a:srgbClr val="FFFFFF"/>
              </a:solidFill>
            </a:endParaRPr>
          </a:p>
        </p:txBody>
      </p:sp>
      <p:pic>
        <p:nvPicPr>
          <p:cNvPr id="44" name="Google Shape;44;g3184c1255a3_2_16"/>
          <p:cNvPicPr preferRelativeResize="0"/>
          <p:nvPr/>
        </p:nvPicPr>
        <p:blipFill>
          <a:blip r:embed="rId3">
            <a:alphaModFix/>
          </a:blip>
          <a:stretch>
            <a:fillRect/>
          </a:stretch>
        </p:blipFill>
        <p:spPr>
          <a:xfrm>
            <a:off x="0" y="-11"/>
            <a:ext cx="5485072" cy="6857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2"/>
          <p:cNvSpPr/>
          <p:nvPr/>
        </p:nvSpPr>
        <p:spPr>
          <a:xfrm>
            <a:off x="0" y="479107"/>
            <a:ext cx="12188952" cy="541599"/>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00143F"/>
              </a:buClr>
              <a:buSzPts val="4688"/>
              <a:buFont typeface="Bebas Neue"/>
              <a:buNone/>
            </a:pPr>
            <a:r>
              <a:rPr b="1" i="0" lang="en-US" sz="4688" u="none" cap="none" strike="noStrike">
                <a:solidFill>
                  <a:schemeClr val="lt1"/>
                </a:solidFill>
                <a:latin typeface="Bebas Neue"/>
                <a:ea typeface="Bebas Neue"/>
                <a:cs typeface="Bebas Neue"/>
                <a:sym typeface="Bebas Neue"/>
              </a:rPr>
              <a:t>The Collapse of Silicon Valley Bank (SVB)</a:t>
            </a:r>
            <a:endParaRPr b="0" i="0" sz="1800" u="none" cap="none" strike="noStrike">
              <a:solidFill>
                <a:schemeClr val="lt1"/>
              </a:solidFill>
              <a:latin typeface="Arial"/>
              <a:ea typeface="Arial"/>
              <a:cs typeface="Arial"/>
              <a:sym typeface="Arial"/>
            </a:endParaRPr>
          </a:p>
        </p:txBody>
      </p:sp>
      <p:pic>
        <p:nvPicPr>
          <p:cNvPr id="51" name="Google Shape;51;p2"/>
          <p:cNvPicPr preferRelativeResize="0"/>
          <p:nvPr/>
        </p:nvPicPr>
        <p:blipFill rotWithShape="1">
          <a:blip r:embed="rId3">
            <a:alphaModFix/>
          </a:blip>
          <a:srcRect b="0" l="0" r="0" t="0"/>
          <a:stretch/>
        </p:blipFill>
        <p:spPr>
          <a:xfrm>
            <a:off x="-9523" y="4009023"/>
            <a:ext cx="12217520" cy="38090"/>
          </a:xfrm>
          <a:prstGeom prst="rect">
            <a:avLst/>
          </a:prstGeom>
          <a:noFill/>
          <a:ln cap="flat" cmpd="sng" w="76200">
            <a:solidFill>
              <a:srgbClr val="000000"/>
            </a:solidFill>
            <a:prstDash val="solid"/>
            <a:round/>
            <a:headEnd len="sm" w="sm" type="none"/>
            <a:tailEnd len="sm" w="sm" type="none"/>
          </a:ln>
        </p:spPr>
      </p:pic>
      <p:pic>
        <p:nvPicPr>
          <p:cNvPr id="52" name="Google Shape;52;p2"/>
          <p:cNvPicPr preferRelativeResize="0"/>
          <p:nvPr/>
        </p:nvPicPr>
        <p:blipFill rotWithShape="1">
          <a:blip r:embed="rId4">
            <a:alphaModFix/>
          </a:blip>
          <a:srcRect b="0" l="0" r="0" t="0"/>
          <a:stretch/>
        </p:blipFill>
        <p:spPr>
          <a:xfrm>
            <a:off x="2315900" y="2516638"/>
            <a:ext cx="9523" cy="1504574"/>
          </a:xfrm>
          <a:prstGeom prst="rect">
            <a:avLst/>
          </a:prstGeom>
          <a:noFill/>
          <a:ln>
            <a:noFill/>
          </a:ln>
        </p:spPr>
      </p:pic>
      <p:pic>
        <p:nvPicPr>
          <p:cNvPr id="53" name="Google Shape;53;p2"/>
          <p:cNvPicPr preferRelativeResize="0"/>
          <p:nvPr/>
        </p:nvPicPr>
        <p:blipFill rotWithShape="1">
          <a:blip r:embed="rId5">
            <a:alphaModFix/>
          </a:blip>
          <a:srcRect b="0" l="0" r="0" t="0"/>
          <a:stretch/>
        </p:blipFill>
        <p:spPr>
          <a:xfrm>
            <a:off x="2258766" y="3961409"/>
            <a:ext cx="123794" cy="123794"/>
          </a:xfrm>
          <a:prstGeom prst="rect">
            <a:avLst/>
          </a:prstGeom>
          <a:noFill/>
          <a:ln>
            <a:noFill/>
          </a:ln>
        </p:spPr>
      </p:pic>
      <p:pic>
        <p:nvPicPr>
          <p:cNvPr id="54" name="Google Shape;54;p2"/>
          <p:cNvPicPr preferRelativeResize="0"/>
          <p:nvPr/>
        </p:nvPicPr>
        <p:blipFill rotWithShape="1">
          <a:blip r:embed="rId6">
            <a:alphaModFix/>
          </a:blip>
          <a:srcRect b="0" l="0" r="0" t="0"/>
          <a:stretch/>
        </p:blipFill>
        <p:spPr>
          <a:xfrm>
            <a:off x="4636541" y="4166695"/>
            <a:ext cx="9523" cy="618970"/>
          </a:xfrm>
          <a:prstGeom prst="rect">
            <a:avLst/>
          </a:prstGeom>
          <a:noFill/>
          <a:ln>
            <a:noFill/>
          </a:ln>
        </p:spPr>
      </p:pic>
      <p:pic>
        <p:nvPicPr>
          <p:cNvPr id="55" name="Google Shape;55;p2"/>
          <p:cNvPicPr preferRelativeResize="0"/>
          <p:nvPr/>
        </p:nvPicPr>
        <p:blipFill rotWithShape="1">
          <a:blip r:embed="rId5">
            <a:alphaModFix/>
          </a:blip>
          <a:srcRect b="0" l="0" r="0" t="0"/>
          <a:stretch/>
        </p:blipFill>
        <p:spPr>
          <a:xfrm>
            <a:off x="4574666" y="3961409"/>
            <a:ext cx="123794" cy="123794"/>
          </a:xfrm>
          <a:prstGeom prst="rect">
            <a:avLst/>
          </a:prstGeom>
          <a:noFill/>
          <a:ln>
            <a:noFill/>
          </a:ln>
        </p:spPr>
      </p:pic>
      <p:pic>
        <p:nvPicPr>
          <p:cNvPr id="56" name="Google Shape;56;p2"/>
          <p:cNvPicPr preferRelativeResize="0"/>
          <p:nvPr/>
        </p:nvPicPr>
        <p:blipFill rotWithShape="1">
          <a:blip r:embed="rId7">
            <a:alphaModFix/>
          </a:blip>
          <a:srcRect b="0" l="0" r="0" t="0"/>
          <a:stretch/>
        </p:blipFill>
        <p:spPr>
          <a:xfrm>
            <a:off x="6947703" y="3075806"/>
            <a:ext cx="9523" cy="942739"/>
          </a:xfrm>
          <a:prstGeom prst="rect">
            <a:avLst/>
          </a:prstGeom>
          <a:noFill/>
          <a:ln>
            <a:noFill/>
          </a:ln>
        </p:spPr>
      </p:pic>
      <p:pic>
        <p:nvPicPr>
          <p:cNvPr id="57" name="Google Shape;57;p2"/>
          <p:cNvPicPr preferRelativeResize="0"/>
          <p:nvPr/>
        </p:nvPicPr>
        <p:blipFill rotWithShape="1">
          <a:blip r:embed="rId5">
            <a:alphaModFix/>
          </a:blip>
          <a:srcRect b="0" l="0" r="0" t="0"/>
          <a:stretch/>
        </p:blipFill>
        <p:spPr>
          <a:xfrm>
            <a:off x="6890566" y="3961409"/>
            <a:ext cx="123794" cy="123794"/>
          </a:xfrm>
          <a:prstGeom prst="rect">
            <a:avLst/>
          </a:prstGeom>
          <a:noFill/>
          <a:ln>
            <a:noFill/>
          </a:ln>
        </p:spPr>
      </p:pic>
      <p:pic>
        <p:nvPicPr>
          <p:cNvPr id="58" name="Google Shape;58;p2"/>
          <p:cNvPicPr preferRelativeResize="0"/>
          <p:nvPr/>
        </p:nvPicPr>
        <p:blipFill rotWithShape="1">
          <a:blip r:embed="rId8">
            <a:alphaModFix/>
          </a:blip>
          <a:srcRect b="0" l="0" r="0" t="0"/>
          <a:stretch/>
        </p:blipFill>
        <p:spPr>
          <a:xfrm>
            <a:off x="9263603" y="4018545"/>
            <a:ext cx="9523" cy="171407"/>
          </a:xfrm>
          <a:prstGeom prst="rect">
            <a:avLst/>
          </a:prstGeom>
          <a:noFill/>
          <a:ln>
            <a:noFill/>
          </a:ln>
        </p:spPr>
      </p:pic>
      <p:pic>
        <p:nvPicPr>
          <p:cNvPr id="59" name="Google Shape;59;p2"/>
          <p:cNvPicPr preferRelativeResize="0"/>
          <p:nvPr/>
        </p:nvPicPr>
        <p:blipFill rotWithShape="1">
          <a:blip r:embed="rId9">
            <a:alphaModFix/>
          </a:blip>
          <a:srcRect b="0" l="0" r="0" t="0"/>
          <a:stretch/>
        </p:blipFill>
        <p:spPr>
          <a:xfrm>
            <a:off x="9206469" y="3961409"/>
            <a:ext cx="114271" cy="123794"/>
          </a:xfrm>
          <a:prstGeom prst="rect">
            <a:avLst/>
          </a:prstGeom>
          <a:noFill/>
          <a:ln>
            <a:noFill/>
          </a:ln>
        </p:spPr>
      </p:pic>
      <p:sp>
        <p:nvSpPr>
          <p:cNvPr id="60" name="Google Shape;60;p2"/>
          <p:cNvSpPr/>
          <p:nvPr/>
        </p:nvSpPr>
        <p:spPr>
          <a:xfrm>
            <a:off x="2077835" y="1888152"/>
            <a:ext cx="476100" cy="476100"/>
          </a:xfrm>
          <a:prstGeom prst="ellipse">
            <a:avLst/>
          </a:prstGeom>
          <a:solidFill>
            <a:srgbClr val="07C0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054029" y="2020353"/>
            <a:ext cx="523800" cy="202500"/>
          </a:xfrm>
          <a:prstGeom prst="rect">
            <a:avLst/>
          </a:prstGeom>
          <a:noFill/>
          <a:ln>
            <a:noFill/>
          </a:ln>
        </p:spPr>
        <p:txBody>
          <a:bodyPr anchorCtr="0" anchor="ctr" bIns="0" lIns="0" spcFirstLastPara="1" rIns="0" wrap="square" tIns="0">
            <a:noAutofit/>
          </a:bodyPr>
          <a:lstStyle/>
          <a:p>
            <a:pPr indent="0" lvl="0" marL="0" marR="0" rtl="0" algn="ctr">
              <a:lnSpc>
                <a:spcPct val="118074"/>
              </a:lnSpc>
              <a:spcBef>
                <a:spcPts val="0"/>
              </a:spcBef>
              <a:spcAft>
                <a:spcPts val="0"/>
              </a:spcAft>
              <a:buClr>
                <a:srgbClr val="FFFFFF"/>
              </a:buClr>
              <a:buSzPts val="1350"/>
              <a:buFont typeface="Arial"/>
              <a:buNone/>
            </a:pPr>
            <a:r>
              <a:rPr b="1" i="0" lang="en-US" sz="2000" u="none" cap="none" strike="noStrike">
                <a:solidFill>
                  <a:srgbClr val="FFFFFF"/>
                </a:solidFill>
              </a:rPr>
              <a:t>1</a:t>
            </a:r>
            <a:endParaRPr b="1" i="0" sz="2000" u="none" cap="none" strike="noStrike">
              <a:solidFill>
                <a:schemeClr val="dk1"/>
              </a:solidFill>
            </a:endParaRPr>
          </a:p>
        </p:txBody>
      </p:sp>
      <p:sp>
        <p:nvSpPr>
          <p:cNvPr id="62" name="Google Shape;62;p2"/>
          <p:cNvSpPr/>
          <p:nvPr/>
        </p:nvSpPr>
        <p:spPr>
          <a:xfrm>
            <a:off x="2649193" y="2000277"/>
            <a:ext cx="1791300" cy="242700"/>
          </a:xfrm>
          <a:prstGeom prst="rect">
            <a:avLst/>
          </a:prstGeom>
          <a:noFill/>
          <a:ln>
            <a:noFill/>
          </a:ln>
        </p:spPr>
        <p:txBody>
          <a:bodyPr anchorCtr="0" anchor="t" bIns="0" lIns="0" spcFirstLastPara="1" rIns="0" wrap="square" tIns="0">
            <a:noAutofit/>
          </a:bodyPr>
          <a:lstStyle/>
          <a:p>
            <a:pPr indent="0" lvl="0" marL="0" marR="0" rtl="0" algn="l">
              <a:lnSpc>
                <a:spcPct val="118086"/>
              </a:lnSpc>
              <a:spcBef>
                <a:spcPts val="0"/>
              </a:spcBef>
              <a:spcAft>
                <a:spcPts val="0"/>
              </a:spcAft>
              <a:buClr>
                <a:srgbClr val="00143F"/>
              </a:buClr>
              <a:buSzPts val="1620"/>
              <a:buFont typeface="Arial"/>
              <a:buNone/>
            </a:pPr>
            <a:r>
              <a:rPr b="1" i="0" lang="en-US" sz="1820" u="none" cap="none" strike="noStrike">
                <a:solidFill>
                  <a:schemeClr val="lt1"/>
                </a:solidFill>
              </a:rPr>
              <a:t>1983</a:t>
            </a:r>
            <a:endParaRPr b="1" i="0" sz="2000" u="none" cap="none" strike="noStrike">
              <a:solidFill>
                <a:schemeClr val="lt1"/>
              </a:solidFill>
            </a:endParaRPr>
          </a:p>
        </p:txBody>
      </p:sp>
      <p:sp>
        <p:nvSpPr>
          <p:cNvPr id="63" name="Google Shape;63;p2"/>
          <p:cNvSpPr/>
          <p:nvPr/>
        </p:nvSpPr>
        <p:spPr>
          <a:xfrm>
            <a:off x="2649193" y="2324046"/>
            <a:ext cx="1791300" cy="1348800"/>
          </a:xfrm>
          <a:prstGeom prst="rect">
            <a:avLst/>
          </a:prstGeom>
          <a:noFill/>
          <a:ln>
            <a:noFill/>
          </a:ln>
        </p:spPr>
        <p:txBody>
          <a:bodyPr anchorCtr="0" anchor="t" bIns="0" lIns="0" spcFirstLastPara="1" rIns="0" wrap="square" tIns="0">
            <a:noAutofit/>
          </a:bodyPr>
          <a:lstStyle/>
          <a:p>
            <a:pPr indent="0" lvl="0" marL="0" marR="0" rtl="0" algn="l">
              <a:lnSpc>
                <a:spcPct val="131259"/>
              </a:lnSpc>
              <a:spcBef>
                <a:spcPts val="0"/>
              </a:spcBef>
              <a:spcAft>
                <a:spcPts val="0"/>
              </a:spcAft>
              <a:buClr>
                <a:srgbClr val="000A44"/>
              </a:buClr>
              <a:buSzPts val="1350"/>
              <a:buFont typeface="Arial"/>
              <a:buNone/>
            </a:pPr>
            <a:r>
              <a:rPr lang="en-US">
                <a:solidFill>
                  <a:schemeClr val="lt1"/>
                </a:solidFill>
              </a:rPr>
              <a:t>SVB</a:t>
            </a:r>
            <a:r>
              <a:rPr b="0" i="0" lang="en-US" u="none" cap="none" strike="noStrike">
                <a:solidFill>
                  <a:schemeClr val="lt1"/>
                </a:solidFill>
                <a:latin typeface="Arial"/>
                <a:ea typeface="Arial"/>
                <a:cs typeface="Arial"/>
                <a:sym typeface="Arial"/>
              </a:rPr>
              <a:t> was established as a leading financial institution for tech startups and venture-backed firms.</a:t>
            </a:r>
            <a:endParaRPr b="0" i="0" u="none" cap="none" strike="noStrike">
              <a:solidFill>
                <a:schemeClr val="lt1"/>
              </a:solidFill>
              <a:latin typeface="Arial"/>
              <a:ea typeface="Arial"/>
              <a:cs typeface="Arial"/>
              <a:sym typeface="Arial"/>
            </a:endParaRPr>
          </a:p>
        </p:txBody>
      </p:sp>
      <p:sp>
        <p:nvSpPr>
          <p:cNvPr id="64" name="Google Shape;64;p2"/>
          <p:cNvSpPr/>
          <p:nvPr/>
        </p:nvSpPr>
        <p:spPr>
          <a:xfrm>
            <a:off x="4398474" y="4472150"/>
            <a:ext cx="476100" cy="476100"/>
          </a:xfrm>
          <a:prstGeom prst="ellipse">
            <a:avLst/>
          </a:prstGeom>
          <a:solidFill>
            <a:srgbClr val="07C0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374668" y="4604351"/>
            <a:ext cx="523800" cy="202500"/>
          </a:xfrm>
          <a:prstGeom prst="rect">
            <a:avLst/>
          </a:prstGeom>
          <a:noFill/>
          <a:ln>
            <a:noFill/>
          </a:ln>
        </p:spPr>
        <p:txBody>
          <a:bodyPr anchorCtr="0" anchor="ctr" bIns="0" lIns="0" spcFirstLastPara="1" rIns="0" wrap="square" tIns="0">
            <a:noAutofit/>
          </a:bodyPr>
          <a:lstStyle/>
          <a:p>
            <a:pPr indent="0" lvl="0" marL="0" rtl="0" algn="ctr">
              <a:lnSpc>
                <a:spcPct val="118074"/>
              </a:lnSpc>
              <a:spcBef>
                <a:spcPts val="0"/>
              </a:spcBef>
              <a:spcAft>
                <a:spcPts val="0"/>
              </a:spcAft>
              <a:buClr>
                <a:schemeClr val="lt1"/>
              </a:buClr>
              <a:buSzPts val="1350"/>
              <a:buFont typeface="Arial"/>
              <a:buNone/>
            </a:pPr>
            <a:r>
              <a:rPr b="1" lang="en-US" sz="2000">
                <a:solidFill>
                  <a:schemeClr val="lt1"/>
                </a:solidFill>
              </a:rPr>
              <a:t>2</a:t>
            </a:r>
            <a:endParaRPr b="0" i="0" sz="1800" u="none" cap="none" strike="noStrike">
              <a:solidFill>
                <a:schemeClr val="dk1"/>
              </a:solidFill>
              <a:latin typeface="Arial"/>
              <a:ea typeface="Arial"/>
              <a:cs typeface="Arial"/>
              <a:sym typeface="Arial"/>
            </a:endParaRPr>
          </a:p>
        </p:txBody>
      </p:sp>
      <p:sp>
        <p:nvSpPr>
          <p:cNvPr id="66" name="Google Shape;66;p2"/>
          <p:cNvSpPr/>
          <p:nvPr/>
        </p:nvSpPr>
        <p:spPr>
          <a:xfrm>
            <a:off x="4965093" y="4436125"/>
            <a:ext cx="1969200" cy="242700"/>
          </a:xfrm>
          <a:prstGeom prst="rect">
            <a:avLst/>
          </a:prstGeom>
          <a:noFill/>
          <a:ln>
            <a:noFill/>
          </a:ln>
        </p:spPr>
        <p:txBody>
          <a:bodyPr anchorCtr="0" anchor="t" bIns="0" lIns="0" spcFirstLastPara="1" rIns="0" wrap="square" tIns="0">
            <a:noAutofit/>
          </a:bodyPr>
          <a:lstStyle/>
          <a:p>
            <a:pPr indent="0" lvl="0" marL="0" marR="0" rtl="0" algn="l">
              <a:lnSpc>
                <a:spcPct val="118086"/>
              </a:lnSpc>
              <a:spcBef>
                <a:spcPts val="0"/>
              </a:spcBef>
              <a:spcAft>
                <a:spcPts val="0"/>
              </a:spcAft>
              <a:buClr>
                <a:srgbClr val="00143F"/>
              </a:buClr>
              <a:buSzPts val="1620"/>
              <a:buFont typeface="Arial"/>
              <a:buNone/>
            </a:pPr>
            <a:r>
              <a:rPr b="1" i="0" lang="en-US" sz="1620" u="none" cap="none" strike="noStrike">
                <a:solidFill>
                  <a:schemeClr val="lt1"/>
                </a:solidFill>
              </a:rPr>
              <a:t>March 8, 2023</a:t>
            </a:r>
            <a:endParaRPr b="1" i="0" sz="1800" u="none" cap="none" strike="noStrike">
              <a:solidFill>
                <a:schemeClr val="lt1"/>
              </a:solidFill>
            </a:endParaRPr>
          </a:p>
        </p:txBody>
      </p:sp>
      <p:sp>
        <p:nvSpPr>
          <p:cNvPr id="67" name="Google Shape;67;p2"/>
          <p:cNvSpPr/>
          <p:nvPr/>
        </p:nvSpPr>
        <p:spPr>
          <a:xfrm>
            <a:off x="4965093" y="4759894"/>
            <a:ext cx="1969200" cy="1124100"/>
          </a:xfrm>
          <a:prstGeom prst="rect">
            <a:avLst/>
          </a:prstGeom>
          <a:noFill/>
          <a:ln>
            <a:noFill/>
          </a:ln>
        </p:spPr>
        <p:txBody>
          <a:bodyPr anchorCtr="0" anchor="t" bIns="0" lIns="0" spcFirstLastPara="1" rIns="0" wrap="square" tIns="0">
            <a:noAutofit/>
          </a:bodyPr>
          <a:lstStyle/>
          <a:p>
            <a:pPr indent="0" lvl="0" marL="0" marR="0" rtl="0" algn="l">
              <a:lnSpc>
                <a:spcPct val="131259"/>
              </a:lnSpc>
              <a:spcBef>
                <a:spcPts val="0"/>
              </a:spcBef>
              <a:spcAft>
                <a:spcPts val="0"/>
              </a:spcAft>
              <a:buClr>
                <a:srgbClr val="000A44"/>
              </a:buClr>
              <a:buSzPts val="1350"/>
              <a:buFont typeface="Arial"/>
              <a:buNone/>
            </a:pPr>
            <a:r>
              <a:rPr b="0" i="0" lang="en-US" u="none" cap="none" strike="noStrike">
                <a:solidFill>
                  <a:schemeClr val="lt1"/>
                </a:solidFill>
                <a:latin typeface="Arial"/>
                <a:ea typeface="Arial"/>
                <a:cs typeface="Arial"/>
                <a:sym typeface="Arial"/>
              </a:rPr>
              <a:t>SVB announced a $1.8 billion loss on bond sales and a plan to raise capital, triggering panic among clients.</a:t>
            </a:r>
            <a:endParaRPr b="0" i="0" u="none" cap="none" strike="noStrike">
              <a:solidFill>
                <a:schemeClr val="lt1"/>
              </a:solidFill>
              <a:latin typeface="Arial"/>
              <a:ea typeface="Arial"/>
              <a:cs typeface="Arial"/>
              <a:sym typeface="Arial"/>
            </a:endParaRPr>
          </a:p>
        </p:txBody>
      </p:sp>
      <p:sp>
        <p:nvSpPr>
          <p:cNvPr id="68" name="Google Shape;68;p2"/>
          <p:cNvSpPr/>
          <p:nvPr/>
        </p:nvSpPr>
        <p:spPr>
          <a:xfrm>
            <a:off x="6709637" y="2371075"/>
            <a:ext cx="476100" cy="476100"/>
          </a:xfrm>
          <a:prstGeom prst="ellipse">
            <a:avLst/>
          </a:prstGeom>
          <a:solidFill>
            <a:srgbClr val="07C0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685831" y="2503276"/>
            <a:ext cx="523800" cy="202500"/>
          </a:xfrm>
          <a:prstGeom prst="rect">
            <a:avLst/>
          </a:prstGeom>
          <a:noFill/>
          <a:ln>
            <a:noFill/>
          </a:ln>
        </p:spPr>
        <p:txBody>
          <a:bodyPr anchorCtr="0" anchor="ctr" bIns="0" lIns="0" spcFirstLastPara="1" rIns="0" wrap="square" tIns="0">
            <a:noAutofit/>
          </a:bodyPr>
          <a:lstStyle/>
          <a:p>
            <a:pPr indent="0" lvl="0" marL="0" rtl="0" algn="ctr">
              <a:lnSpc>
                <a:spcPct val="118074"/>
              </a:lnSpc>
              <a:spcBef>
                <a:spcPts val="0"/>
              </a:spcBef>
              <a:spcAft>
                <a:spcPts val="0"/>
              </a:spcAft>
              <a:buClr>
                <a:schemeClr val="lt1"/>
              </a:buClr>
              <a:buSzPts val="1350"/>
              <a:buFont typeface="Arial"/>
              <a:buNone/>
            </a:pPr>
            <a:r>
              <a:rPr b="1" lang="en-US" sz="2000">
                <a:solidFill>
                  <a:schemeClr val="lt1"/>
                </a:solidFill>
              </a:rPr>
              <a:t>3</a:t>
            </a:r>
            <a:endParaRPr b="0" i="0" sz="1800" u="none" cap="none" strike="noStrike">
              <a:solidFill>
                <a:schemeClr val="dk1"/>
              </a:solidFill>
              <a:latin typeface="Arial"/>
              <a:ea typeface="Arial"/>
              <a:cs typeface="Arial"/>
              <a:sym typeface="Arial"/>
            </a:endParaRPr>
          </a:p>
        </p:txBody>
      </p:sp>
      <p:sp>
        <p:nvSpPr>
          <p:cNvPr id="70" name="Google Shape;70;p2"/>
          <p:cNvSpPr/>
          <p:nvPr/>
        </p:nvSpPr>
        <p:spPr>
          <a:xfrm>
            <a:off x="7280994" y="2483200"/>
            <a:ext cx="1749300" cy="242700"/>
          </a:xfrm>
          <a:prstGeom prst="rect">
            <a:avLst/>
          </a:prstGeom>
          <a:noFill/>
          <a:ln>
            <a:noFill/>
          </a:ln>
        </p:spPr>
        <p:txBody>
          <a:bodyPr anchorCtr="0" anchor="t" bIns="0" lIns="0" spcFirstLastPara="1" rIns="0" wrap="square" tIns="0">
            <a:noAutofit/>
          </a:bodyPr>
          <a:lstStyle/>
          <a:p>
            <a:pPr indent="0" lvl="0" marL="0" marR="0" rtl="0" algn="l">
              <a:lnSpc>
                <a:spcPct val="118086"/>
              </a:lnSpc>
              <a:spcBef>
                <a:spcPts val="0"/>
              </a:spcBef>
              <a:spcAft>
                <a:spcPts val="0"/>
              </a:spcAft>
              <a:buClr>
                <a:srgbClr val="00143F"/>
              </a:buClr>
              <a:buSzPts val="1620"/>
              <a:buFont typeface="Arial"/>
              <a:buNone/>
            </a:pPr>
            <a:r>
              <a:rPr b="1" i="0" lang="en-US" sz="1620" u="none" cap="none" strike="noStrike">
                <a:solidFill>
                  <a:schemeClr val="lt1"/>
                </a:solidFill>
              </a:rPr>
              <a:t>March 9, 2023</a:t>
            </a:r>
            <a:endParaRPr b="1" i="0" sz="1800" u="none" cap="none" strike="noStrike">
              <a:solidFill>
                <a:schemeClr val="lt1"/>
              </a:solidFill>
            </a:endParaRPr>
          </a:p>
        </p:txBody>
      </p:sp>
      <p:sp>
        <p:nvSpPr>
          <p:cNvPr id="71" name="Google Shape;71;p2"/>
          <p:cNvSpPr/>
          <p:nvPr/>
        </p:nvSpPr>
        <p:spPr>
          <a:xfrm>
            <a:off x="7280994" y="2806969"/>
            <a:ext cx="1749300" cy="899400"/>
          </a:xfrm>
          <a:prstGeom prst="rect">
            <a:avLst/>
          </a:prstGeom>
          <a:noFill/>
          <a:ln>
            <a:noFill/>
          </a:ln>
        </p:spPr>
        <p:txBody>
          <a:bodyPr anchorCtr="0" anchor="t" bIns="0" lIns="0" spcFirstLastPara="1" rIns="0" wrap="square" tIns="0">
            <a:noAutofit/>
          </a:bodyPr>
          <a:lstStyle/>
          <a:p>
            <a:pPr indent="0" lvl="0" marL="0" marR="0" rtl="0" algn="l">
              <a:lnSpc>
                <a:spcPct val="131259"/>
              </a:lnSpc>
              <a:spcBef>
                <a:spcPts val="0"/>
              </a:spcBef>
              <a:spcAft>
                <a:spcPts val="0"/>
              </a:spcAft>
              <a:buClr>
                <a:srgbClr val="000A44"/>
              </a:buClr>
              <a:buSzPts val="1350"/>
              <a:buFont typeface="Arial"/>
              <a:buNone/>
            </a:pPr>
            <a:r>
              <a:rPr b="0" i="0" lang="en-US" u="none" cap="none" strike="noStrike">
                <a:solidFill>
                  <a:schemeClr val="lt1"/>
                </a:solidFill>
                <a:latin typeface="Arial"/>
                <a:ea typeface="Arial"/>
                <a:cs typeface="Arial"/>
                <a:sym typeface="Arial"/>
              </a:rPr>
              <a:t>A bank run ensued as clients withdrew $42 billion from SVB in a single day.</a:t>
            </a:r>
            <a:endParaRPr b="0" i="0" u="none" cap="none" strike="noStrike">
              <a:solidFill>
                <a:schemeClr val="lt1"/>
              </a:solidFill>
              <a:latin typeface="Arial"/>
              <a:ea typeface="Arial"/>
              <a:cs typeface="Arial"/>
              <a:sym typeface="Arial"/>
            </a:endParaRPr>
          </a:p>
        </p:txBody>
      </p:sp>
      <p:sp>
        <p:nvSpPr>
          <p:cNvPr id="72" name="Google Shape;72;p2"/>
          <p:cNvSpPr/>
          <p:nvPr/>
        </p:nvSpPr>
        <p:spPr>
          <a:xfrm>
            <a:off x="9025526" y="4356787"/>
            <a:ext cx="476100" cy="476100"/>
          </a:xfrm>
          <a:prstGeom prst="ellipse">
            <a:avLst/>
          </a:prstGeom>
          <a:solidFill>
            <a:srgbClr val="07C0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9001720" y="4488988"/>
            <a:ext cx="523800" cy="202500"/>
          </a:xfrm>
          <a:prstGeom prst="rect">
            <a:avLst/>
          </a:prstGeom>
          <a:noFill/>
          <a:ln>
            <a:noFill/>
          </a:ln>
        </p:spPr>
        <p:txBody>
          <a:bodyPr anchorCtr="0" anchor="ctr" bIns="0" lIns="0" spcFirstLastPara="1" rIns="0" wrap="square" tIns="0">
            <a:noAutofit/>
          </a:bodyPr>
          <a:lstStyle/>
          <a:p>
            <a:pPr indent="0" lvl="0" marL="0" marR="0" rtl="0" algn="ctr">
              <a:lnSpc>
                <a:spcPct val="118074"/>
              </a:lnSpc>
              <a:spcBef>
                <a:spcPts val="0"/>
              </a:spcBef>
              <a:spcAft>
                <a:spcPts val="0"/>
              </a:spcAft>
              <a:buClr>
                <a:srgbClr val="FFFFFF"/>
              </a:buClr>
              <a:buSzPts val="1350"/>
              <a:buFont typeface="Arial"/>
              <a:buNone/>
            </a:pPr>
            <a:r>
              <a:rPr b="1" lang="en-US" sz="2000">
                <a:solidFill>
                  <a:schemeClr val="lt1"/>
                </a:solidFill>
              </a:rPr>
              <a:t>4</a:t>
            </a:r>
            <a:endParaRPr b="0" i="0" sz="1800" u="none" cap="none" strike="noStrike">
              <a:solidFill>
                <a:schemeClr val="dk1"/>
              </a:solidFill>
              <a:latin typeface="Arial"/>
              <a:ea typeface="Arial"/>
              <a:cs typeface="Arial"/>
              <a:sym typeface="Arial"/>
            </a:endParaRPr>
          </a:p>
        </p:txBody>
      </p:sp>
      <p:sp>
        <p:nvSpPr>
          <p:cNvPr id="74" name="Google Shape;74;p2"/>
          <p:cNvSpPr/>
          <p:nvPr/>
        </p:nvSpPr>
        <p:spPr>
          <a:xfrm>
            <a:off x="9596895" y="4369562"/>
            <a:ext cx="1843500" cy="242700"/>
          </a:xfrm>
          <a:prstGeom prst="rect">
            <a:avLst/>
          </a:prstGeom>
          <a:noFill/>
          <a:ln>
            <a:noFill/>
          </a:ln>
        </p:spPr>
        <p:txBody>
          <a:bodyPr anchorCtr="0" anchor="t" bIns="0" lIns="0" spcFirstLastPara="1" rIns="0" wrap="square" tIns="0">
            <a:noAutofit/>
          </a:bodyPr>
          <a:lstStyle/>
          <a:p>
            <a:pPr indent="0" lvl="0" marL="0" marR="0" rtl="0" algn="l">
              <a:lnSpc>
                <a:spcPct val="118086"/>
              </a:lnSpc>
              <a:spcBef>
                <a:spcPts val="0"/>
              </a:spcBef>
              <a:spcAft>
                <a:spcPts val="0"/>
              </a:spcAft>
              <a:buClr>
                <a:srgbClr val="00143F"/>
              </a:buClr>
              <a:buSzPts val="1620"/>
              <a:buFont typeface="Arial"/>
              <a:buNone/>
            </a:pPr>
            <a:r>
              <a:rPr b="1" i="0" lang="en-US" sz="1620" u="none" cap="none" strike="noStrike">
                <a:solidFill>
                  <a:schemeClr val="lt1"/>
                </a:solidFill>
                <a:latin typeface="Arial"/>
                <a:ea typeface="Arial"/>
                <a:cs typeface="Arial"/>
                <a:sym typeface="Arial"/>
              </a:rPr>
              <a:t>March 10, 2023</a:t>
            </a:r>
            <a:endParaRPr b="0" i="0" sz="1800" u="none" cap="none" strike="noStrike">
              <a:solidFill>
                <a:schemeClr val="lt1"/>
              </a:solidFill>
              <a:latin typeface="Arial"/>
              <a:ea typeface="Arial"/>
              <a:cs typeface="Arial"/>
              <a:sym typeface="Arial"/>
            </a:endParaRPr>
          </a:p>
        </p:txBody>
      </p:sp>
      <p:sp>
        <p:nvSpPr>
          <p:cNvPr id="75" name="Google Shape;75;p2"/>
          <p:cNvSpPr/>
          <p:nvPr/>
        </p:nvSpPr>
        <p:spPr>
          <a:xfrm>
            <a:off x="9596901" y="4693325"/>
            <a:ext cx="2283900" cy="1573800"/>
          </a:xfrm>
          <a:prstGeom prst="rect">
            <a:avLst/>
          </a:prstGeom>
          <a:noFill/>
          <a:ln>
            <a:noFill/>
          </a:ln>
        </p:spPr>
        <p:txBody>
          <a:bodyPr anchorCtr="0" anchor="t" bIns="0" lIns="0" spcFirstLastPara="1" rIns="0" wrap="square" tIns="0">
            <a:noAutofit/>
          </a:bodyPr>
          <a:lstStyle/>
          <a:p>
            <a:pPr indent="0" lvl="0" marL="0" marR="0" rtl="0" algn="l">
              <a:lnSpc>
                <a:spcPct val="131259"/>
              </a:lnSpc>
              <a:spcBef>
                <a:spcPts val="0"/>
              </a:spcBef>
              <a:spcAft>
                <a:spcPts val="0"/>
              </a:spcAft>
              <a:buClr>
                <a:srgbClr val="000A44"/>
              </a:buClr>
              <a:buSzPts val="1350"/>
              <a:buFont typeface="Arial"/>
              <a:buNone/>
            </a:pPr>
            <a:r>
              <a:rPr b="0" i="0" lang="en-US" u="none" cap="none" strike="noStrike">
                <a:solidFill>
                  <a:schemeClr val="lt1"/>
                </a:solidFill>
                <a:latin typeface="Arial"/>
                <a:ea typeface="Arial"/>
                <a:cs typeface="Arial"/>
                <a:sym typeface="Arial"/>
              </a:rPr>
              <a:t>SVB was closed by regulators and placed under FDIC receivership, marking one of the largest U.S. bank failures since the 2008 financial crisis.</a:t>
            </a:r>
            <a:endParaRPr b="0" i="0" u="none" cap="none" strike="noStrike">
              <a:solidFill>
                <a:schemeClr val="lt1"/>
              </a:solidFill>
              <a:latin typeface="Arial"/>
              <a:ea typeface="Arial"/>
              <a:cs typeface="Arial"/>
              <a:sym typeface="Arial"/>
            </a:endParaRPr>
          </a:p>
        </p:txBody>
      </p:sp>
      <p:cxnSp>
        <p:nvCxnSpPr>
          <p:cNvPr id="76" name="Google Shape;76;p2"/>
          <p:cNvCxnSpPr>
            <a:stCxn id="60" idx="4"/>
            <a:endCxn id="53" idx="0"/>
          </p:cNvCxnSpPr>
          <p:nvPr/>
        </p:nvCxnSpPr>
        <p:spPr>
          <a:xfrm>
            <a:off x="2315885" y="2364252"/>
            <a:ext cx="4800" cy="1597200"/>
          </a:xfrm>
          <a:prstGeom prst="straightConnector1">
            <a:avLst/>
          </a:prstGeom>
          <a:noFill/>
          <a:ln cap="flat" cmpd="sng" w="28575">
            <a:solidFill>
              <a:schemeClr val="dk2"/>
            </a:solidFill>
            <a:prstDash val="solid"/>
            <a:round/>
            <a:headEnd len="med" w="med" type="none"/>
            <a:tailEnd len="med" w="med" type="none"/>
          </a:ln>
        </p:spPr>
      </p:cxnSp>
      <p:cxnSp>
        <p:nvCxnSpPr>
          <p:cNvPr id="77" name="Google Shape;77;p2"/>
          <p:cNvCxnSpPr/>
          <p:nvPr/>
        </p:nvCxnSpPr>
        <p:spPr>
          <a:xfrm>
            <a:off x="4635655" y="4055026"/>
            <a:ext cx="1800" cy="409200"/>
          </a:xfrm>
          <a:prstGeom prst="straightConnector1">
            <a:avLst/>
          </a:prstGeom>
          <a:noFill/>
          <a:ln cap="flat" cmpd="sng" w="28575">
            <a:solidFill>
              <a:schemeClr val="dk2"/>
            </a:solidFill>
            <a:prstDash val="solid"/>
            <a:round/>
            <a:headEnd len="med" w="med" type="none"/>
            <a:tailEnd len="med" w="med" type="none"/>
          </a:ln>
        </p:spPr>
      </p:cxnSp>
      <p:cxnSp>
        <p:nvCxnSpPr>
          <p:cNvPr id="78" name="Google Shape;78;p2"/>
          <p:cNvCxnSpPr>
            <a:endCxn id="57" idx="0"/>
          </p:cNvCxnSpPr>
          <p:nvPr/>
        </p:nvCxnSpPr>
        <p:spPr>
          <a:xfrm>
            <a:off x="6950063" y="2847209"/>
            <a:ext cx="2400" cy="1114200"/>
          </a:xfrm>
          <a:prstGeom prst="straightConnector1">
            <a:avLst/>
          </a:prstGeom>
          <a:noFill/>
          <a:ln cap="flat" cmpd="sng" w="28575">
            <a:solidFill>
              <a:schemeClr val="dk2"/>
            </a:solidFill>
            <a:prstDash val="solid"/>
            <a:round/>
            <a:headEnd len="med" w="med" type="none"/>
            <a:tailEnd len="med" w="med" type="none"/>
          </a:ln>
        </p:spPr>
      </p:cxnSp>
      <p:cxnSp>
        <p:nvCxnSpPr>
          <p:cNvPr id="79" name="Google Shape;79;p2"/>
          <p:cNvCxnSpPr>
            <a:stCxn id="59" idx="2"/>
            <a:endCxn id="72" idx="0"/>
          </p:cNvCxnSpPr>
          <p:nvPr/>
        </p:nvCxnSpPr>
        <p:spPr>
          <a:xfrm>
            <a:off x="9263605" y="4085203"/>
            <a:ext cx="0" cy="271500"/>
          </a:xfrm>
          <a:prstGeom prst="straightConnector1">
            <a:avLst/>
          </a:prstGeom>
          <a:noFill/>
          <a:ln cap="flat" cmpd="sng" w="28575">
            <a:solidFill>
              <a:schemeClr val="dk2"/>
            </a:solidFill>
            <a:prstDash val="solid"/>
            <a:round/>
            <a:headEnd len="med" w="med" type="none"/>
            <a:tailEnd len="med" w="med" type="none"/>
          </a:ln>
        </p:spPr>
      </p:cxnSp>
      <p:pic>
        <p:nvPicPr>
          <p:cNvPr id="80" name="Google Shape;80;p2"/>
          <p:cNvPicPr preferRelativeResize="0"/>
          <p:nvPr/>
        </p:nvPicPr>
        <p:blipFill>
          <a:blip r:embed="rId10">
            <a:alphaModFix/>
          </a:blip>
          <a:stretch>
            <a:fillRect/>
          </a:stretch>
        </p:blipFill>
        <p:spPr>
          <a:xfrm>
            <a:off x="9596900" y="2211550"/>
            <a:ext cx="2077000" cy="157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3"/>
          <p:cNvSpPr/>
          <p:nvPr/>
        </p:nvSpPr>
        <p:spPr>
          <a:xfrm>
            <a:off x="0" y="479107"/>
            <a:ext cx="12188952" cy="541599"/>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00143F"/>
              </a:buClr>
              <a:buSzPts val="4688"/>
              <a:buFont typeface="Bebas Neue"/>
              <a:buNone/>
            </a:pPr>
            <a:r>
              <a:rPr b="1" lang="en-US" sz="4688">
                <a:solidFill>
                  <a:schemeClr val="lt1"/>
                </a:solidFill>
                <a:latin typeface="Bebas Neue"/>
                <a:ea typeface="Bebas Neue"/>
                <a:cs typeface="Bebas Neue"/>
                <a:sym typeface="Bebas Neue"/>
              </a:rPr>
              <a:t>ROOT CAUSE BACKGROUND</a:t>
            </a:r>
            <a:endParaRPr b="0" i="0" sz="1800" u="none" cap="none" strike="noStrike">
              <a:solidFill>
                <a:schemeClr val="lt1"/>
              </a:solidFill>
              <a:latin typeface="Arial"/>
              <a:ea typeface="Arial"/>
              <a:cs typeface="Arial"/>
              <a:sym typeface="Arial"/>
            </a:endParaRPr>
          </a:p>
        </p:txBody>
      </p:sp>
      <p:sp>
        <p:nvSpPr>
          <p:cNvPr id="87" name="Google Shape;87;p3"/>
          <p:cNvSpPr/>
          <p:nvPr/>
        </p:nvSpPr>
        <p:spPr>
          <a:xfrm>
            <a:off x="1095101" y="2023556"/>
            <a:ext cx="714196" cy="714196"/>
          </a:xfrm>
          <a:prstGeom prst="rect">
            <a:avLst/>
          </a:prstGeom>
          <a:solidFill>
            <a:srgbClr val="07C0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3"/>
          <p:cNvPicPr preferRelativeResize="0"/>
          <p:nvPr/>
        </p:nvPicPr>
        <p:blipFill rotWithShape="1">
          <a:blip r:embed="rId3">
            <a:alphaModFix/>
          </a:blip>
          <a:srcRect b="0" l="0" r="0" t="0"/>
          <a:stretch/>
        </p:blipFill>
        <p:spPr>
          <a:xfrm>
            <a:off x="1305734" y="2234189"/>
            <a:ext cx="295201" cy="295201"/>
          </a:xfrm>
          <a:prstGeom prst="rect">
            <a:avLst/>
          </a:prstGeom>
          <a:noFill/>
          <a:ln>
            <a:noFill/>
          </a:ln>
        </p:spPr>
      </p:pic>
      <p:sp>
        <p:nvSpPr>
          <p:cNvPr id="89" name="Google Shape;89;p3"/>
          <p:cNvSpPr/>
          <p:nvPr/>
        </p:nvSpPr>
        <p:spPr>
          <a:xfrm>
            <a:off x="1999750" y="1965082"/>
            <a:ext cx="4242327" cy="242827"/>
          </a:xfrm>
          <a:prstGeom prst="rect">
            <a:avLst/>
          </a:prstGeom>
          <a:noFill/>
          <a:ln>
            <a:noFill/>
          </a:ln>
        </p:spPr>
        <p:txBody>
          <a:bodyPr anchorCtr="0" anchor="t" bIns="0" lIns="0" spcFirstLastPara="1" rIns="0" wrap="square" tIns="0">
            <a:noAutofit/>
          </a:bodyPr>
          <a:lstStyle/>
          <a:p>
            <a:pPr indent="0" lvl="0" marL="0" marR="0" rtl="0" algn="l">
              <a:lnSpc>
                <a:spcPct val="118086"/>
              </a:lnSpc>
              <a:spcBef>
                <a:spcPts val="0"/>
              </a:spcBef>
              <a:spcAft>
                <a:spcPts val="0"/>
              </a:spcAft>
              <a:buClr>
                <a:srgbClr val="00143F"/>
              </a:buClr>
              <a:buSzPts val="1620"/>
              <a:buFont typeface="Arial"/>
              <a:buNone/>
            </a:pPr>
            <a:r>
              <a:rPr b="1" i="0" lang="en-US" sz="1800" u="none" cap="none" strike="noStrike">
                <a:solidFill>
                  <a:schemeClr val="lt1"/>
                </a:solidFill>
                <a:latin typeface="Arial"/>
                <a:ea typeface="Arial"/>
                <a:cs typeface="Arial"/>
                <a:sym typeface="Arial"/>
              </a:rPr>
              <a:t>Interest Rate Risk Mismanagement</a:t>
            </a:r>
            <a:endParaRPr b="0" i="0" sz="1800" u="none" cap="none" strike="noStrike">
              <a:solidFill>
                <a:schemeClr val="lt1"/>
              </a:solidFill>
              <a:latin typeface="Arial"/>
              <a:ea typeface="Arial"/>
              <a:cs typeface="Arial"/>
              <a:sym typeface="Arial"/>
            </a:endParaRPr>
          </a:p>
        </p:txBody>
      </p:sp>
      <p:sp>
        <p:nvSpPr>
          <p:cNvPr id="90" name="Google Shape;90;p3"/>
          <p:cNvSpPr/>
          <p:nvPr/>
        </p:nvSpPr>
        <p:spPr>
          <a:xfrm>
            <a:off x="1999750" y="2288850"/>
            <a:ext cx="3923400" cy="2179200"/>
          </a:xfrm>
          <a:prstGeom prst="rect">
            <a:avLst/>
          </a:prstGeom>
          <a:noFill/>
          <a:ln>
            <a:noFill/>
          </a:ln>
        </p:spPr>
        <p:txBody>
          <a:bodyPr anchorCtr="0" anchor="t" bIns="0" lIns="0" spcFirstLastPara="1" rIns="0" wrap="square" tIns="0">
            <a:noAutofit/>
          </a:bodyPr>
          <a:lstStyle/>
          <a:p>
            <a:pPr indent="-242900" lvl="0" marL="242900" marR="0" rtl="0" algn="l">
              <a:lnSpc>
                <a:spcPct val="131259"/>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SVB invested heavily in </a:t>
            </a:r>
            <a:r>
              <a:rPr b="1" i="0" lang="en-US" sz="1350" u="none" cap="none" strike="noStrike">
                <a:solidFill>
                  <a:schemeClr val="lt1"/>
                </a:solidFill>
              </a:rPr>
              <a:t>long-term Treasury bonds</a:t>
            </a:r>
            <a:r>
              <a:rPr b="0" i="0" lang="en-US" sz="1350" u="none" cap="none" strike="noStrike">
                <a:solidFill>
                  <a:schemeClr val="lt1"/>
                </a:solidFill>
                <a:latin typeface="Arial"/>
                <a:ea typeface="Arial"/>
                <a:cs typeface="Arial"/>
                <a:sym typeface="Arial"/>
              </a:rPr>
              <a:t> and mortgage-backed securities during a period of low interest rates (2020-2021).</a:t>
            </a:r>
            <a:endParaRPr>
              <a:solidFill>
                <a:schemeClr val="lt1"/>
              </a:solidFill>
            </a:endParaRPr>
          </a:p>
          <a:p>
            <a:pPr indent="-242900" lvl="0" marL="242900" marR="0" rtl="0" algn="l">
              <a:lnSpc>
                <a:spcPct val="131259"/>
              </a:lnSpc>
              <a:spcBef>
                <a:spcPts val="602"/>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As the Federal Reserve aggressively raised rates in 2022-2023 to combat inflation, the value of these bonds plummeted, creating </a:t>
            </a:r>
            <a:r>
              <a:rPr b="1" i="0" lang="en-US" sz="1350" u="none" cap="none" strike="noStrike">
                <a:solidFill>
                  <a:schemeClr val="lt1"/>
                </a:solidFill>
              </a:rPr>
              <a:t>large unrealized losses</a:t>
            </a:r>
            <a:r>
              <a:rPr b="0" i="0" lang="en-US" sz="1350" u="none" cap="none" strike="noStrike">
                <a:solidFill>
                  <a:schemeClr val="lt1"/>
                </a:solidFill>
                <a:latin typeface="Arial"/>
                <a:ea typeface="Arial"/>
                <a:cs typeface="Arial"/>
                <a:sym typeface="Arial"/>
              </a:rPr>
              <a:t>.</a:t>
            </a:r>
            <a:endParaRPr b="0" i="0" sz="1800" u="none" cap="none" strike="noStrike">
              <a:solidFill>
                <a:schemeClr val="lt1"/>
              </a:solidFill>
              <a:latin typeface="Arial"/>
              <a:ea typeface="Arial"/>
              <a:cs typeface="Arial"/>
              <a:sym typeface="Arial"/>
            </a:endParaRPr>
          </a:p>
        </p:txBody>
      </p:sp>
      <p:sp>
        <p:nvSpPr>
          <p:cNvPr id="91" name="Google Shape;91;p3"/>
          <p:cNvSpPr/>
          <p:nvPr/>
        </p:nvSpPr>
        <p:spPr>
          <a:xfrm>
            <a:off x="6595466" y="2099759"/>
            <a:ext cx="714300" cy="714300"/>
          </a:xfrm>
          <a:prstGeom prst="rect">
            <a:avLst/>
          </a:prstGeom>
          <a:solidFill>
            <a:srgbClr val="07C0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3"/>
          <p:cNvPicPr preferRelativeResize="0"/>
          <p:nvPr/>
        </p:nvPicPr>
        <p:blipFill rotWithShape="1">
          <a:blip r:embed="rId4">
            <a:alphaModFix/>
          </a:blip>
          <a:srcRect b="0" l="0" r="0" t="0"/>
          <a:stretch/>
        </p:blipFill>
        <p:spPr>
          <a:xfrm>
            <a:off x="6785176" y="2289465"/>
            <a:ext cx="342814" cy="342814"/>
          </a:xfrm>
          <a:prstGeom prst="rect">
            <a:avLst/>
          </a:prstGeom>
          <a:noFill/>
          <a:ln>
            <a:noFill/>
          </a:ln>
        </p:spPr>
      </p:pic>
      <p:sp>
        <p:nvSpPr>
          <p:cNvPr id="93" name="Google Shape;93;p3"/>
          <p:cNvSpPr/>
          <p:nvPr/>
        </p:nvSpPr>
        <p:spPr>
          <a:xfrm>
            <a:off x="7500177" y="2023547"/>
            <a:ext cx="4242300" cy="242700"/>
          </a:xfrm>
          <a:prstGeom prst="rect">
            <a:avLst/>
          </a:prstGeom>
          <a:noFill/>
          <a:ln>
            <a:noFill/>
          </a:ln>
        </p:spPr>
        <p:txBody>
          <a:bodyPr anchorCtr="0" anchor="t" bIns="0" lIns="0" spcFirstLastPara="1" rIns="0" wrap="square" tIns="0">
            <a:noAutofit/>
          </a:bodyPr>
          <a:lstStyle/>
          <a:p>
            <a:pPr indent="0" lvl="0" marL="0" marR="0" rtl="0" algn="l">
              <a:lnSpc>
                <a:spcPct val="118086"/>
              </a:lnSpc>
              <a:spcBef>
                <a:spcPts val="0"/>
              </a:spcBef>
              <a:spcAft>
                <a:spcPts val="0"/>
              </a:spcAft>
              <a:buClr>
                <a:srgbClr val="00143F"/>
              </a:buClr>
              <a:buSzPts val="1620"/>
              <a:buFont typeface="Arial"/>
              <a:buNone/>
            </a:pPr>
            <a:r>
              <a:rPr b="1" i="0" lang="en-US" sz="1800" u="none" cap="none" strike="noStrike">
                <a:solidFill>
                  <a:schemeClr val="lt1"/>
                </a:solidFill>
                <a:latin typeface="Arial"/>
                <a:ea typeface="Arial"/>
                <a:cs typeface="Arial"/>
                <a:sym typeface="Arial"/>
              </a:rPr>
              <a:t>Concentrated Client Base</a:t>
            </a:r>
            <a:endParaRPr b="0" i="0" sz="1800" u="none" cap="none" strike="noStrike">
              <a:solidFill>
                <a:schemeClr val="lt1"/>
              </a:solidFill>
              <a:latin typeface="Arial"/>
              <a:ea typeface="Arial"/>
              <a:cs typeface="Arial"/>
              <a:sym typeface="Arial"/>
            </a:endParaRPr>
          </a:p>
        </p:txBody>
      </p:sp>
      <p:sp>
        <p:nvSpPr>
          <p:cNvPr id="94" name="Google Shape;94;p3"/>
          <p:cNvSpPr/>
          <p:nvPr/>
        </p:nvSpPr>
        <p:spPr>
          <a:xfrm>
            <a:off x="7400200" y="2349025"/>
            <a:ext cx="4242300" cy="1818600"/>
          </a:xfrm>
          <a:prstGeom prst="rect">
            <a:avLst/>
          </a:prstGeom>
          <a:noFill/>
          <a:ln>
            <a:noFill/>
          </a:ln>
        </p:spPr>
        <p:txBody>
          <a:bodyPr anchorCtr="0" anchor="t" bIns="0" lIns="0" spcFirstLastPara="1" rIns="0" wrap="square" tIns="0">
            <a:noAutofit/>
          </a:bodyPr>
          <a:lstStyle/>
          <a:p>
            <a:pPr indent="-242900" lvl="0" marL="242900" marR="0" rtl="0" algn="l">
              <a:lnSpc>
                <a:spcPct val="131259"/>
              </a:lnSpc>
              <a:spcBef>
                <a:spcPts val="0"/>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The bank catered primarily to tech startups and venture capital firms, leading to an </a:t>
            </a:r>
            <a:r>
              <a:rPr b="1" i="0" lang="en-US" sz="1350" u="none" cap="none" strike="noStrike">
                <a:solidFill>
                  <a:schemeClr val="lt1"/>
                </a:solidFill>
              </a:rPr>
              <a:t>overreliance on a narrow, high-risk industry </a:t>
            </a:r>
            <a:r>
              <a:rPr b="0" i="0" lang="en-US" sz="1350" u="none" cap="none" strike="noStrike">
                <a:solidFill>
                  <a:schemeClr val="lt1"/>
                </a:solidFill>
                <a:latin typeface="Arial"/>
                <a:ea typeface="Arial"/>
                <a:cs typeface="Arial"/>
                <a:sym typeface="Arial"/>
              </a:rPr>
              <a:t>prone to volatility.</a:t>
            </a:r>
            <a:endParaRPr>
              <a:solidFill>
                <a:schemeClr val="lt1"/>
              </a:solidFill>
            </a:endParaRPr>
          </a:p>
          <a:p>
            <a:pPr indent="-242900" lvl="0" marL="242900" marR="0" rtl="0" algn="l">
              <a:lnSpc>
                <a:spcPct val="131259"/>
              </a:lnSpc>
              <a:spcBef>
                <a:spcPts val="602"/>
              </a:spcBef>
              <a:spcAft>
                <a:spcPts val="0"/>
              </a:spcAft>
              <a:buClr>
                <a:schemeClr val="lt1"/>
              </a:buClr>
              <a:buSzPts val="1350"/>
              <a:buFont typeface="Arial"/>
              <a:buChar char="•"/>
            </a:pPr>
            <a:r>
              <a:rPr b="0" i="0" lang="en-US" sz="1350" u="none" cap="none" strike="noStrike">
                <a:solidFill>
                  <a:schemeClr val="lt1"/>
                </a:solidFill>
                <a:latin typeface="Arial"/>
                <a:ea typeface="Arial"/>
                <a:cs typeface="Arial"/>
                <a:sym typeface="Arial"/>
              </a:rPr>
              <a:t>This also resulted in depositors with large, </a:t>
            </a:r>
            <a:r>
              <a:rPr b="1" i="0" lang="en-US" sz="1350" u="none" cap="none" strike="noStrike">
                <a:solidFill>
                  <a:schemeClr val="lt1"/>
                </a:solidFill>
              </a:rPr>
              <a:t>uninsured accounts above FDIC limits</a:t>
            </a:r>
            <a:r>
              <a:rPr b="0" i="0" lang="en-US" sz="1350" u="none" cap="none" strike="noStrike">
                <a:solidFill>
                  <a:schemeClr val="lt1"/>
                </a:solidFill>
                <a:latin typeface="Arial"/>
                <a:ea typeface="Arial"/>
                <a:cs typeface="Arial"/>
                <a:sym typeface="Arial"/>
              </a:rPr>
              <a:t>, amplifying withdrawal risks during uncertainty.</a:t>
            </a:r>
            <a:endParaRPr b="0" i="0" sz="1800" u="none" cap="none" strike="noStrike">
              <a:solidFill>
                <a:schemeClr val="lt1"/>
              </a:solidFill>
              <a:latin typeface="Arial"/>
              <a:ea typeface="Arial"/>
              <a:cs typeface="Arial"/>
              <a:sym typeface="Arial"/>
            </a:endParaRPr>
          </a:p>
        </p:txBody>
      </p:sp>
      <p:sp>
        <p:nvSpPr>
          <p:cNvPr id="95" name="Google Shape;95;p3"/>
          <p:cNvSpPr/>
          <p:nvPr/>
        </p:nvSpPr>
        <p:spPr>
          <a:xfrm>
            <a:off x="1095101" y="4670787"/>
            <a:ext cx="714300" cy="714300"/>
          </a:xfrm>
          <a:prstGeom prst="rect">
            <a:avLst/>
          </a:prstGeom>
          <a:solidFill>
            <a:srgbClr val="07C0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3"/>
          <p:cNvPicPr preferRelativeResize="0"/>
          <p:nvPr/>
        </p:nvPicPr>
        <p:blipFill rotWithShape="1">
          <a:blip r:embed="rId5">
            <a:alphaModFix/>
          </a:blip>
          <a:srcRect b="0" l="0" r="0" t="0"/>
          <a:stretch/>
        </p:blipFill>
        <p:spPr>
          <a:xfrm>
            <a:off x="1284813" y="4935821"/>
            <a:ext cx="342814" cy="190452"/>
          </a:xfrm>
          <a:prstGeom prst="rect">
            <a:avLst/>
          </a:prstGeom>
          <a:noFill/>
          <a:ln>
            <a:noFill/>
          </a:ln>
        </p:spPr>
      </p:pic>
      <p:sp>
        <p:nvSpPr>
          <p:cNvPr id="97" name="Google Shape;97;p3"/>
          <p:cNvSpPr/>
          <p:nvPr/>
        </p:nvSpPr>
        <p:spPr>
          <a:xfrm>
            <a:off x="1999750" y="4612313"/>
            <a:ext cx="4242300" cy="242700"/>
          </a:xfrm>
          <a:prstGeom prst="rect">
            <a:avLst/>
          </a:prstGeom>
          <a:noFill/>
          <a:ln>
            <a:noFill/>
          </a:ln>
        </p:spPr>
        <p:txBody>
          <a:bodyPr anchorCtr="0" anchor="t" bIns="0" lIns="0" spcFirstLastPara="1" rIns="0" wrap="square" tIns="0">
            <a:noAutofit/>
          </a:bodyPr>
          <a:lstStyle/>
          <a:p>
            <a:pPr indent="0" lvl="0" marL="0" marR="0" rtl="0" algn="l">
              <a:lnSpc>
                <a:spcPct val="118086"/>
              </a:lnSpc>
              <a:spcBef>
                <a:spcPts val="0"/>
              </a:spcBef>
              <a:spcAft>
                <a:spcPts val="0"/>
              </a:spcAft>
              <a:buClr>
                <a:srgbClr val="00143F"/>
              </a:buClr>
              <a:buSzPts val="1620"/>
              <a:buFont typeface="Arial"/>
              <a:buNone/>
            </a:pPr>
            <a:r>
              <a:rPr b="1" i="0" lang="en-US" sz="1800" u="none" cap="none" strike="noStrike">
                <a:solidFill>
                  <a:schemeClr val="lt1"/>
                </a:solidFill>
                <a:latin typeface="Arial"/>
                <a:ea typeface="Arial"/>
                <a:cs typeface="Arial"/>
                <a:sym typeface="Arial"/>
              </a:rPr>
              <a:t>Liquidity Shortages</a:t>
            </a:r>
            <a:endParaRPr b="0" i="0" sz="1800" u="none" cap="none" strike="noStrike">
              <a:solidFill>
                <a:schemeClr val="lt1"/>
              </a:solidFill>
              <a:latin typeface="Arial"/>
              <a:ea typeface="Arial"/>
              <a:cs typeface="Arial"/>
              <a:sym typeface="Arial"/>
            </a:endParaRPr>
          </a:p>
        </p:txBody>
      </p:sp>
      <p:sp>
        <p:nvSpPr>
          <p:cNvPr id="98" name="Google Shape;98;p3"/>
          <p:cNvSpPr/>
          <p:nvPr/>
        </p:nvSpPr>
        <p:spPr>
          <a:xfrm>
            <a:off x="1999750" y="4936075"/>
            <a:ext cx="3923400" cy="899400"/>
          </a:xfrm>
          <a:prstGeom prst="rect">
            <a:avLst/>
          </a:prstGeom>
          <a:noFill/>
          <a:ln>
            <a:noFill/>
          </a:ln>
        </p:spPr>
        <p:txBody>
          <a:bodyPr anchorCtr="0" anchor="t" bIns="0" lIns="0" spcFirstLastPara="1" rIns="0" wrap="square" tIns="0">
            <a:noAutofit/>
          </a:bodyPr>
          <a:lstStyle/>
          <a:p>
            <a:pPr indent="0" lvl="0" marL="0" marR="0" rtl="0" algn="l">
              <a:lnSpc>
                <a:spcPct val="131259"/>
              </a:lnSpc>
              <a:spcBef>
                <a:spcPts val="0"/>
              </a:spcBef>
              <a:spcAft>
                <a:spcPts val="0"/>
              </a:spcAft>
              <a:buClr>
                <a:srgbClr val="000A44"/>
              </a:buClr>
              <a:buSzPts val="1350"/>
              <a:buFont typeface="Arial"/>
              <a:buNone/>
            </a:pPr>
            <a:r>
              <a:rPr b="0" i="0" lang="en-US" sz="1350" u="none" cap="none" strike="noStrike">
                <a:solidFill>
                  <a:schemeClr val="lt1"/>
                </a:solidFill>
                <a:latin typeface="Arial"/>
                <a:ea typeface="Arial"/>
                <a:cs typeface="Arial"/>
                <a:sym typeface="Arial"/>
              </a:rPr>
              <a:t>Rapid withdrawals from tech firms facing funding pressures during an economic slowdown led to a </a:t>
            </a:r>
            <a:r>
              <a:rPr b="1" i="0" lang="en-US" sz="1350" u="none" cap="none" strike="noStrike">
                <a:solidFill>
                  <a:schemeClr val="lt1"/>
                </a:solidFill>
              </a:rPr>
              <a:t>lack of sufficient liquid assets</a:t>
            </a:r>
            <a:r>
              <a:rPr b="0" i="0" lang="en-US" sz="1350" u="none" cap="none" strike="noStrike">
                <a:solidFill>
                  <a:schemeClr val="lt1"/>
                </a:solidFill>
                <a:latin typeface="Arial"/>
                <a:ea typeface="Arial"/>
                <a:cs typeface="Arial"/>
                <a:sym typeface="Arial"/>
              </a:rPr>
              <a:t> to meet withdrawal demands.</a:t>
            </a:r>
            <a:endParaRPr b="0" i="0" sz="1800" u="none" cap="none" strike="noStrike">
              <a:solidFill>
                <a:schemeClr val="lt1"/>
              </a:solidFill>
              <a:latin typeface="Arial"/>
              <a:ea typeface="Arial"/>
              <a:cs typeface="Arial"/>
              <a:sym typeface="Arial"/>
            </a:endParaRPr>
          </a:p>
        </p:txBody>
      </p:sp>
      <p:sp>
        <p:nvSpPr>
          <p:cNvPr id="99" name="Google Shape;99;p3"/>
          <p:cNvSpPr/>
          <p:nvPr/>
        </p:nvSpPr>
        <p:spPr>
          <a:xfrm>
            <a:off x="6595466" y="4670794"/>
            <a:ext cx="714300" cy="714300"/>
          </a:xfrm>
          <a:prstGeom prst="rect">
            <a:avLst/>
          </a:prstGeom>
          <a:solidFill>
            <a:srgbClr val="07C0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3"/>
          <p:cNvPicPr preferRelativeResize="0"/>
          <p:nvPr/>
        </p:nvPicPr>
        <p:blipFill rotWithShape="1">
          <a:blip r:embed="rId6">
            <a:alphaModFix/>
          </a:blip>
          <a:srcRect b="0" l="0" r="0" t="0"/>
          <a:stretch/>
        </p:blipFill>
        <p:spPr>
          <a:xfrm>
            <a:off x="6785176" y="4868872"/>
            <a:ext cx="342814" cy="323769"/>
          </a:xfrm>
          <a:prstGeom prst="rect">
            <a:avLst/>
          </a:prstGeom>
          <a:noFill/>
          <a:ln>
            <a:noFill/>
          </a:ln>
        </p:spPr>
      </p:pic>
      <p:sp>
        <p:nvSpPr>
          <p:cNvPr id="101" name="Google Shape;101;p3"/>
          <p:cNvSpPr/>
          <p:nvPr/>
        </p:nvSpPr>
        <p:spPr>
          <a:xfrm>
            <a:off x="7500115" y="4612320"/>
            <a:ext cx="4242300" cy="242700"/>
          </a:xfrm>
          <a:prstGeom prst="rect">
            <a:avLst/>
          </a:prstGeom>
          <a:noFill/>
          <a:ln>
            <a:noFill/>
          </a:ln>
        </p:spPr>
        <p:txBody>
          <a:bodyPr anchorCtr="0" anchor="t" bIns="0" lIns="0" spcFirstLastPara="1" rIns="0" wrap="square" tIns="0">
            <a:noAutofit/>
          </a:bodyPr>
          <a:lstStyle/>
          <a:p>
            <a:pPr indent="0" lvl="0" marL="0" marR="0" rtl="0" algn="l">
              <a:lnSpc>
                <a:spcPct val="118086"/>
              </a:lnSpc>
              <a:spcBef>
                <a:spcPts val="0"/>
              </a:spcBef>
              <a:spcAft>
                <a:spcPts val="0"/>
              </a:spcAft>
              <a:buClr>
                <a:srgbClr val="00143F"/>
              </a:buClr>
              <a:buSzPts val="1620"/>
              <a:buFont typeface="Arial"/>
              <a:buNone/>
            </a:pPr>
            <a:r>
              <a:rPr b="1" i="0" lang="en-US" sz="1800" u="none" cap="none" strike="noStrike">
                <a:solidFill>
                  <a:schemeClr val="lt1"/>
                </a:solidFill>
                <a:latin typeface="Arial"/>
                <a:ea typeface="Arial"/>
                <a:cs typeface="Arial"/>
                <a:sym typeface="Arial"/>
              </a:rPr>
              <a:t>Weak Regulatory Oversight</a:t>
            </a:r>
            <a:endParaRPr b="0" i="0" sz="1800" u="none" cap="none" strike="noStrike">
              <a:solidFill>
                <a:schemeClr val="lt1"/>
              </a:solidFill>
              <a:latin typeface="Arial"/>
              <a:ea typeface="Arial"/>
              <a:cs typeface="Arial"/>
              <a:sym typeface="Arial"/>
            </a:endParaRPr>
          </a:p>
        </p:txBody>
      </p:sp>
      <p:sp>
        <p:nvSpPr>
          <p:cNvPr id="102" name="Google Shape;102;p3"/>
          <p:cNvSpPr/>
          <p:nvPr/>
        </p:nvSpPr>
        <p:spPr>
          <a:xfrm>
            <a:off x="7500115" y="4936089"/>
            <a:ext cx="4242300" cy="899400"/>
          </a:xfrm>
          <a:prstGeom prst="rect">
            <a:avLst/>
          </a:prstGeom>
          <a:noFill/>
          <a:ln>
            <a:noFill/>
          </a:ln>
        </p:spPr>
        <p:txBody>
          <a:bodyPr anchorCtr="0" anchor="t" bIns="0" lIns="0" spcFirstLastPara="1" rIns="0" wrap="square" tIns="0">
            <a:noAutofit/>
          </a:bodyPr>
          <a:lstStyle/>
          <a:p>
            <a:pPr indent="0" lvl="0" marL="0" marR="0" rtl="0" algn="l">
              <a:lnSpc>
                <a:spcPct val="131259"/>
              </a:lnSpc>
              <a:spcBef>
                <a:spcPts val="0"/>
              </a:spcBef>
              <a:spcAft>
                <a:spcPts val="0"/>
              </a:spcAft>
              <a:buClr>
                <a:srgbClr val="000A44"/>
              </a:buClr>
              <a:buSzPts val="1350"/>
              <a:buFont typeface="Arial"/>
              <a:buNone/>
            </a:pPr>
            <a:r>
              <a:rPr b="0" i="0" lang="en-US" sz="1350" u="none" cap="none" strike="noStrike">
                <a:solidFill>
                  <a:schemeClr val="lt1"/>
                </a:solidFill>
                <a:latin typeface="Arial"/>
                <a:ea typeface="Arial"/>
                <a:cs typeface="Arial"/>
                <a:sym typeface="Arial"/>
              </a:rPr>
              <a:t>Critics cited </a:t>
            </a:r>
            <a:r>
              <a:rPr b="1" i="0" lang="en-US" sz="1350" u="none" cap="none" strike="noStrike">
                <a:solidFill>
                  <a:schemeClr val="lt1"/>
                </a:solidFill>
              </a:rPr>
              <a:t>insufficient stress testing and regulatory oversight</a:t>
            </a:r>
            <a:r>
              <a:rPr b="0" i="0" lang="en-US" sz="1350" u="none" cap="none" strike="noStrike">
                <a:solidFill>
                  <a:schemeClr val="lt1"/>
                </a:solidFill>
                <a:latin typeface="Arial"/>
                <a:ea typeface="Arial"/>
                <a:cs typeface="Arial"/>
                <a:sym typeface="Arial"/>
              </a:rPr>
              <a:t> following changes in banking regulations (2018 rollback of Dodd-Frank provisions for midsize banks).</a:t>
            </a:r>
            <a:endParaRPr b="0" i="0" sz="1800" u="none" cap="none" strike="noStrike">
              <a:solidFill>
                <a:schemeClr val="lt1"/>
              </a:solidFill>
              <a:latin typeface="Arial"/>
              <a:ea typeface="Arial"/>
              <a:cs typeface="Arial"/>
              <a:sym typeface="Arial"/>
            </a:endParaRPr>
          </a:p>
        </p:txBody>
      </p:sp>
      <p:pic>
        <p:nvPicPr>
          <p:cNvPr id="103" name="Google Shape;103;p3"/>
          <p:cNvPicPr preferRelativeResize="0"/>
          <p:nvPr/>
        </p:nvPicPr>
        <p:blipFill>
          <a:blip r:embed="rId7">
            <a:alphaModFix/>
          </a:blip>
          <a:stretch>
            <a:fillRect/>
          </a:stretch>
        </p:blipFill>
        <p:spPr>
          <a:xfrm>
            <a:off x="1999750" y="2"/>
            <a:ext cx="1665955" cy="16282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p:nvPr/>
        </p:nvSpPr>
        <p:spPr>
          <a:xfrm>
            <a:off x="1476006" y="1900143"/>
            <a:ext cx="1428300" cy="1428300"/>
          </a:xfrm>
          <a:prstGeom prst="rect">
            <a:avLst/>
          </a:prstGeom>
          <a:solidFill>
            <a:srgbClr val="008F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4"/>
          <p:cNvPicPr preferRelativeResize="0"/>
          <p:nvPr/>
        </p:nvPicPr>
        <p:blipFill rotWithShape="1">
          <a:blip r:embed="rId3">
            <a:alphaModFix/>
          </a:blip>
          <a:srcRect b="0" l="0" r="0" t="0"/>
          <a:stretch/>
        </p:blipFill>
        <p:spPr>
          <a:xfrm>
            <a:off x="1914011" y="2396703"/>
            <a:ext cx="561835" cy="438040"/>
          </a:xfrm>
          <a:prstGeom prst="rect">
            <a:avLst/>
          </a:prstGeom>
          <a:noFill/>
          <a:ln>
            <a:noFill/>
          </a:ln>
        </p:spPr>
      </p:pic>
      <p:sp>
        <p:nvSpPr>
          <p:cNvPr id="111" name="Google Shape;111;p4"/>
          <p:cNvSpPr/>
          <p:nvPr/>
        </p:nvSpPr>
        <p:spPr>
          <a:xfrm>
            <a:off x="336148" y="3565301"/>
            <a:ext cx="3708000" cy="242700"/>
          </a:xfrm>
          <a:prstGeom prst="rect">
            <a:avLst/>
          </a:prstGeom>
          <a:noFill/>
          <a:ln>
            <a:noFill/>
          </a:ln>
        </p:spPr>
        <p:txBody>
          <a:bodyPr anchorCtr="0" anchor="t" bIns="0" lIns="0" spcFirstLastPara="1" rIns="0" wrap="square" tIns="0">
            <a:noAutofit/>
          </a:bodyPr>
          <a:lstStyle/>
          <a:p>
            <a:pPr indent="0" lvl="0" marL="0" marR="0" rtl="0" algn="ctr">
              <a:lnSpc>
                <a:spcPct val="118086"/>
              </a:lnSpc>
              <a:spcBef>
                <a:spcPts val="0"/>
              </a:spcBef>
              <a:spcAft>
                <a:spcPts val="0"/>
              </a:spcAft>
              <a:buClr>
                <a:srgbClr val="FFFFFF"/>
              </a:buClr>
              <a:buSzPts val="1620"/>
              <a:buFont typeface="Arial"/>
              <a:buNone/>
            </a:pPr>
            <a:r>
              <a:rPr b="1" i="0" lang="en-US" sz="1620" u="none" cap="none" strike="noStrike">
                <a:solidFill>
                  <a:srgbClr val="FFFFFF"/>
                </a:solidFill>
                <a:latin typeface="Arial"/>
                <a:ea typeface="Arial"/>
                <a:cs typeface="Arial"/>
                <a:sym typeface="Arial"/>
              </a:rPr>
              <a:t>Utilize NLP topic modelling</a:t>
            </a:r>
            <a:endParaRPr b="0" i="0" sz="1800" u="none" cap="none" strike="noStrike">
              <a:solidFill>
                <a:schemeClr val="dk1"/>
              </a:solidFill>
              <a:latin typeface="Arial"/>
              <a:ea typeface="Arial"/>
              <a:cs typeface="Arial"/>
              <a:sym typeface="Arial"/>
            </a:endParaRPr>
          </a:p>
        </p:txBody>
      </p:sp>
      <p:sp>
        <p:nvSpPr>
          <p:cNvPr id="112" name="Google Shape;112;p4"/>
          <p:cNvSpPr/>
          <p:nvPr/>
        </p:nvSpPr>
        <p:spPr>
          <a:xfrm>
            <a:off x="252348" y="4003608"/>
            <a:ext cx="3708000" cy="674400"/>
          </a:xfrm>
          <a:prstGeom prst="rect">
            <a:avLst/>
          </a:prstGeom>
          <a:noFill/>
          <a:ln>
            <a:noFill/>
          </a:ln>
        </p:spPr>
        <p:txBody>
          <a:bodyPr anchorCtr="0" anchor="t" bIns="0" lIns="0" spcFirstLastPara="1" rIns="0" wrap="square" tIns="0">
            <a:noAutofit/>
          </a:bodyPr>
          <a:lstStyle/>
          <a:p>
            <a:pPr indent="0" lvl="0" marL="0" marR="0" rtl="0" algn="ctr">
              <a:lnSpc>
                <a:spcPct val="131259"/>
              </a:lnSpc>
              <a:spcBef>
                <a:spcPts val="0"/>
              </a:spcBef>
              <a:spcAft>
                <a:spcPts val="0"/>
              </a:spcAft>
              <a:buClr>
                <a:srgbClr val="FFFFFF"/>
              </a:buClr>
              <a:buSzPts val="1350"/>
              <a:buFont typeface="Arial"/>
              <a:buNone/>
            </a:pPr>
            <a:r>
              <a:rPr b="0" i="0" lang="en-US" sz="1350" u="none" cap="none" strike="noStrike">
                <a:solidFill>
                  <a:srgbClr val="FFFFFF"/>
                </a:solidFill>
                <a:latin typeface="Arial"/>
                <a:ea typeface="Arial"/>
                <a:cs typeface="Arial"/>
                <a:sym typeface="Arial"/>
              </a:rPr>
              <a:t>Apply techniques like TF-IDF and B</a:t>
            </a:r>
            <a:r>
              <a:rPr lang="en-US" sz="1350">
                <a:solidFill>
                  <a:srgbClr val="FFFFFF"/>
                </a:solidFill>
              </a:rPr>
              <a:t>ERT</a:t>
            </a:r>
            <a:r>
              <a:rPr b="0" i="0" lang="en-US" sz="1350" u="none" cap="none" strike="noStrike">
                <a:solidFill>
                  <a:srgbClr val="FFFFFF"/>
                </a:solidFill>
                <a:latin typeface="Arial"/>
                <a:ea typeface="Arial"/>
                <a:cs typeface="Arial"/>
                <a:sym typeface="Arial"/>
              </a:rPr>
              <a:t>opic to uncover central topics and their distributions across financial regulatory documents</a:t>
            </a:r>
            <a:endParaRPr b="0" i="0" sz="1800" u="none" cap="none" strike="noStrike">
              <a:solidFill>
                <a:schemeClr val="dk1"/>
              </a:solidFill>
              <a:latin typeface="Arial"/>
              <a:ea typeface="Arial"/>
              <a:cs typeface="Arial"/>
              <a:sym typeface="Arial"/>
            </a:endParaRPr>
          </a:p>
        </p:txBody>
      </p:sp>
      <p:sp>
        <p:nvSpPr>
          <p:cNvPr id="113" name="Google Shape;113;p4"/>
          <p:cNvSpPr/>
          <p:nvPr/>
        </p:nvSpPr>
        <p:spPr>
          <a:xfrm>
            <a:off x="5380280" y="1900143"/>
            <a:ext cx="1428300" cy="1428300"/>
          </a:xfrm>
          <a:prstGeom prst="rect">
            <a:avLst/>
          </a:prstGeom>
          <a:solidFill>
            <a:srgbClr val="008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4"/>
          <p:cNvPicPr preferRelativeResize="0"/>
          <p:nvPr/>
        </p:nvPicPr>
        <p:blipFill rotWithShape="1">
          <a:blip r:embed="rId4">
            <a:alphaModFix/>
          </a:blip>
          <a:srcRect b="0" l="0" r="0" t="0"/>
          <a:stretch/>
        </p:blipFill>
        <p:spPr>
          <a:xfrm>
            <a:off x="5793175" y="2279530"/>
            <a:ext cx="599925" cy="638015"/>
          </a:xfrm>
          <a:prstGeom prst="rect">
            <a:avLst/>
          </a:prstGeom>
          <a:noFill/>
          <a:ln>
            <a:noFill/>
          </a:ln>
        </p:spPr>
      </p:pic>
      <p:sp>
        <p:nvSpPr>
          <p:cNvPr id="115" name="Google Shape;115;p4"/>
          <p:cNvSpPr/>
          <p:nvPr/>
        </p:nvSpPr>
        <p:spPr>
          <a:xfrm>
            <a:off x="4250897" y="3565301"/>
            <a:ext cx="3687300" cy="242700"/>
          </a:xfrm>
          <a:prstGeom prst="rect">
            <a:avLst/>
          </a:prstGeom>
          <a:noFill/>
          <a:ln>
            <a:noFill/>
          </a:ln>
        </p:spPr>
        <p:txBody>
          <a:bodyPr anchorCtr="0" anchor="t" bIns="0" lIns="0" spcFirstLastPara="1" rIns="0" wrap="square" tIns="0">
            <a:noAutofit/>
          </a:bodyPr>
          <a:lstStyle/>
          <a:p>
            <a:pPr indent="0" lvl="0" marL="0" marR="0" rtl="0" algn="ctr">
              <a:lnSpc>
                <a:spcPct val="118086"/>
              </a:lnSpc>
              <a:spcBef>
                <a:spcPts val="0"/>
              </a:spcBef>
              <a:spcAft>
                <a:spcPts val="0"/>
              </a:spcAft>
              <a:buClr>
                <a:srgbClr val="FFFFFF"/>
              </a:buClr>
              <a:buSzPts val="1620"/>
              <a:buFont typeface="Arial"/>
              <a:buNone/>
            </a:pPr>
            <a:r>
              <a:rPr b="1" i="0" lang="en-US" sz="1620" u="none" cap="none" strike="noStrike">
                <a:solidFill>
                  <a:srgbClr val="FFFFFF"/>
                </a:solidFill>
                <a:latin typeface="Arial"/>
                <a:ea typeface="Arial"/>
                <a:cs typeface="Arial"/>
                <a:sym typeface="Arial"/>
              </a:rPr>
              <a:t>Identify themes in regulatory corpus</a:t>
            </a:r>
            <a:endParaRPr b="0" i="0" sz="1800" u="none" cap="none" strike="noStrike">
              <a:solidFill>
                <a:schemeClr val="dk1"/>
              </a:solidFill>
              <a:latin typeface="Arial"/>
              <a:ea typeface="Arial"/>
              <a:cs typeface="Arial"/>
              <a:sym typeface="Arial"/>
            </a:endParaRPr>
          </a:p>
        </p:txBody>
      </p:sp>
      <p:sp>
        <p:nvSpPr>
          <p:cNvPr id="116" name="Google Shape;116;p4"/>
          <p:cNvSpPr/>
          <p:nvPr/>
        </p:nvSpPr>
        <p:spPr>
          <a:xfrm>
            <a:off x="4250850" y="4003601"/>
            <a:ext cx="3687300" cy="835800"/>
          </a:xfrm>
          <a:prstGeom prst="rect">
            <a:avLst/>
          </a:prstGeom>
          <a:noFill/>
          <a:ln>
            <a:noFill/>
          </a:ln>
        </p:spPr>
        <p:txBody>
          <a:bodyPr anchorCtr="0" anchor="t" bIns="0" lIns="0" spcFirstLastPara="1" rIns="0" wrap="square" tIns="0">
            <a:noAutofit/>
          </a:bodyPr>
          <a:lstStyle/>
          <a:p>
            <a:pPr indent="0" lvl="0" marL="0" marR="0" rtl="0" algn="ctr">
              <a:lnSpc>
                <a:spcPct val="131259"/>
              </a:lnSpc>
              <a:spcBef>
                <a:spcPts val="0"/>
              </a:spcBef>
              <a:spcAft>
                <a:spcPts val="0"/>
              </a:spcAft>
              <a:buClr>
                <a:srgbClr val="FFFFFF"/>
              </a:buClr>
              <a:buSzPts val="1350"/>
              <a:buFont typeface="Arial"/>
              <a:buNone/>
            </a:pPr>
            <a:r>
              <a:rPr b="0" i="0" lang="en-US" sz="1350" u="none" cap="none" strike="noStrike">
                <a:solidFill>
                  <a:srgbClr val="FFFFFF"/>
                </a:solidFill>
                <a:latin typeface="Arial"/>
                <a:ea typeface="Arial"/>
                <a:cs typeface="Arial"/>
                <a:sym typeface="Arial"/>
              </a:rPr>
              <a:t>Analyze a dataset of proposed and implemented regulations from financial service </a:t>
            </a:r>
            <a:r>
              <a:rPr lang="en-US" sz="1350">
                <a:solidFill>
                  <a:srgbClr val="FFFFFF"/>
                </a:solidFill>
              </a:rPr>
              <a:t>federal regulatory </a:t>
            </a:r>
            <a:r>
              <a:rPr b="0" i="0" lang="en-US" sz="1350" u="none" cap="none" strike="noStrike">
                <a:solidFill>
                  <a:srgbClr val="FFFFFF"/>
                </a:solidFill>
                <a:latin typeface="Arial"/>
                <a:ea typeface="Arial"/>
                <a:cs typeface="Arial"/>
                <a:sym typeface="Arial"/>
              </a:rPr>
              <a:t>agencies</a:t>
            </a:r>
            <a:endParaRPr b="0" i="0" sz="1800" u="none" cap="none" strike="noStrike">
              <a:solidFill>
                <a:schemeClr val="dk1"/>
              </a:solidFill>
              <a:latin typeface="Arial"/>
              <a:ea typeface="Arial"/>
              <a:cs typeface="Arial"/>
              <a:sym typeface="Arial"/>
            </a:endParaRPr>
          </a:p>
        </p:txBody>
      </p:sp>
      <p:sp>
        <p:nvSpPr>
          <p:cNvPr id="117" name="Google Shape;117;p4"/>
          <p:cNvSpPr/>
          <p:nvPr/>
        </p:nvSpPr>
        <p:spPr>
          <a:xfrm>
            <a:off x="9284553" y="1900143"/>
            <a:ext cx="1428300" cy="1428300"/>
          </a:xfrm>
          <a:prstGeom prst="rect">
            <a:avLst/>
          </a:prstGeom>
          <a:solidFill>
            <a:srgbClr val="008F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4"/>
          <p:cNvPicPr preferRelativeResize="0"/>
          <p:nvPr/>
        </p:nvPicPr>
        <p:blipFill rotWithShape="1">
          <a:blip r:embed="rId5">
            <a:alphaModFix/>
          </a:blip>
          <a:srcRect b="0" l="0" r="0" t="0"/>
          <a:stretch/>
        </p:blipFill>
        <p:spPr>
          <a:xfrm>
            <a:off x="9630491" y="2472028"/>
            <a:ext cx="733242" cy="295201"/>
          </a:xfrm>
          <a:prstGeom prst="rect">
            <a:avLst/>
          </a:prstGeom>
          <a:noFill/>
          <a:ln>
            <a:noFill/>
          </a:ln>
        </p:spPr>
      </p:pic>
      <p:sp>
        <p:nvSpPr>
          <p:cNvPr id="119" name="Google Shape;119;p4"/>
          <p:cNvSpPr/>
          <p:nvPr/>
        </p:nvSpPr>
        <p:spPr>
          <a:xfrm>
            <a:off x="8228495" y="3565301"/>
            <a:ext cx="3540600" cy="242700"/>
          </a:xfrm>
          <a:prstGeom prst="rect">
            <a:avLst/>
          </a:prstGeom>
          <a:noFill/>
          <a:ln>
            <a:noFill/>
          </a:ln>
        </p:spPr>
        <p:txBody>
          <a:bodyPr anchorCtr="0" anchor="t" bIns="0" lIns="0" spcFirstLastPara="1" rIns="0" wrap="square" tIns="0">
            <a:noAutofit/>
          </a:bodyPr>
          <a:lstStyle/>
          <a:p>
            <a:pPr indent="0" lvl="0" marL="0" marR="0" rtl="0" algn="ctr">
              <a:lnSpc>
                <a:spcPct val="118086"/>
              </a:lnSpc>
              <a:spcBef>
                <a:spcPts val="0"/>
              </a:spcBef>
              <a:spcAft>
                <a:spcPts val="0"/>
              </a:spcAft>
              <a:buClr>
                <a:srgbClr val="FFFFFF"/>
              </a:buClr>
              <a:buSzPts val="1620"/>
              <a:buFont typeface="Arial"/>
              <a:buNone/>
            </a:pPr>
            <a:r>
              <a:rPr b="1" i="0" lang="en-US" sz="1620" u="none" cap="none" strike="noStrike">
                <a:solidFill>
                  <a:srgbClr val="FFFFFF"/>
                </a:solidFill>
                <a:latin typeface="Arial"/>
                <a:ea typeface="Arial"/>
                <a:cs typeface="Arial"/>
                <a:sym typeface="Arial"/>
              </a:rPr>
              <a:t>Reveal shifts in regulatory focus</a:t>
            </a:r>
            <a:endParaRPr b="0" i="0" sz="1800" u="none" cap="none" strike="noStrike">
              <a:solidFill>
                <a:schemeClr val="dk1"/>
              </a:solidFill>
              <a:latin typeface="Arial"/>
              <a:ea typeface="Arial"/>
              <a:cs typeface="Arial"/>
              <a:sym typeface="Arial"/>
            </a:endParaRPr>
          </a:p>
        </p:txBody>
      </p:sp>
      <p:sp>
        <p:nvSpPr>
          <p:cNvPr id="120" name="Google Shape;120;p4"/>
          <p:cNvSpPr/>
          <p:nvPr/>
        </p:nvSpPr>
        <p:spPr>
          <a:xfrm>
            <a:off x="8228650" y="3965350"/>
            <a:ext cx="3687300" cy="835800"/>
          </a:xfrm>
          <a:prstGeom prst="rect">
            <a:avLst/>
          </a:prstGeom>
          <a:noFill/>
          <a:ln>
            <a:noFill/>
          </a:ln>
        </p:spPr>
        <p:txBody>
          <a:bodyPr anchorCtr="0" anchor="t" bIns="0" lIns="0" spcFirstLastPara="1" rIns="0" wrap="square" tIns="0">
            <a:noAutofit/>
          </a:bodyPr>
          <a:lstStyle/>
          <a:p>
            <a:pPr indent="0" lvl="0" marL="0" marR="0" rtl="0" algn="ctr">
              <a:lnSpc>
                <a:spcPct val="131259"/>
              </a:lnSpc>
              <a:spcBef>
                <a:spcPts val="0"/>
              </a:spcBef>
              <a:spcAft>
                <a:spcPts val="0"/>
              </a:spcAft>
              <a:buClr>
                <a:srgbClr val="FFFFFF"/>
              </a:buClr>
              <a:buSzPts val="1350"/>
              <a:buFont typeface="Arial"/>
              <a:buNone/>
            </a:pPr>
            <a:r>
              <a:rPr b="0" i="0" lang="en-US" sz="1350" u="none" cap="none" strike="noStrike">
                <a:solidFill>
                  <a:srgbClr val="FFFFFF"/>
                </a:solidFill>
                <a:latin typeface="Arial"/>
                <a:ea typeface="Arial"/>
                <a:cs typeface="Arial"/>
                <a:sym typeface="Arial"/>
              </a:rPr>
              <a:t>Track how regulatory themes and priorities change pre and post the collapse of Silicon Valley Bank</a:t>
            </a:r>
            <a:endParaRPr b="0" i="0" sz="1800" u="none" cap="none" strike="noStrike">
              <a:solidFill>
                <a:schemeClr val="dk1"/>
              </a:solidFill>
              <a:latin typeface="Arial"/>
              <a:ea typeface="Arial"/>
              <a:cs typeface="Arial"/>
              <a:sym typeface="Arial"/>
            </a:endParaRPr>
          </a:p>
        </p:txBody>
      </p:sp>
      <p:sp>
        <p:nvSpPr>
          <p:cNvPr id="121" name="Google Shape;121;p4"/>
          <p:cNvSpPr/>
          <p:nvPr/>
        </p:nvSpPr>
        <p:spPr>
          <a:xfrm>
            <a:off x="0" y="5427969"/>
            <a:ext cx="12189000" cy="1428300"/>
          </a:xfrm>
          <a:prstGeom prst="rect">
            <a:avLst/>
          </a:prstGeom>
          <a:solidFill>
            <a:srgbClr val="008FD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252350" y="5760975"/>
            <a:ext cx="11516700" cy="638100"/>
          </a:xfrm>
          <a:prstGeom prst="rect">
            <a:avLst/>
          </a:prstGeom>
          <a:noFill/>
          <a:ln>
            <a:noFill/>
          </a:ln>
        </p:spPr>
        <p:txBody>
          <a:bodyPr anchorCtr="0" anchor="t" bIns="0" lIns="0" spcFirstLastPara="1" rIns="0" wrap="square" tIns="0">
            <a:noAutofit/>
          </a:bodyPr>
          <a:lstStyle/>
          <a:p>
            <a:pPr indent="0" lvl="0" marL="0" marR="0" rtl="0" algn="ctr">
              <a:lnSpc>
                <a:spcPct val="118074"/>
              </a:lnSpc>
              <a:spcBef>
                <a:spcPts val="0"/>
              </a:spcBef>
              <a:spcAft>
                <a:spcPts val="0"/>
              </a:spcAft>
              <a:buClr>
                <a:srgbClr val="FFFFFF"/>
              </a:buClr>
              <a:buSzPts val="2025"/>
              <a:buFont typeface="Arial"/>
              <a:buNone/>
            </a:pPr>
            <a:r>
              <a:rPr b="1" i="0" lang="en-US" sz="2025" u="none" cap="none" strike="noStrike">
                <a:solidFill>
                  <a:schemeClr val="lt1"/>
                </a:solidFill>
              </a:rPr>
              <a:t>HYPOTHESIS</a:t>
            </a:r>
            <a:r>
              <a:rPr b="1" lang="en-US" sz="2025">
                <a:solidFill>
                  <a:schemeClr val="lt1"/>
                </a:solidFill>
              </a:rPr>
              <a:t>: </a:t>
            </a:r>
            <a:r>
              <a:rPr b="1" lang="en-US" sz="2000">
                <a:solidFill>
                  <a:schemeClr val="lt1"/>
                </a:solidFill>
              </a:rPr>
              <a:t>The r</a:t>
            </a:r>
            <a:r>
              <a:rPr b="1" lang="en-US" sz="2000">
                <a:solidFill>
                  <a:schemeClr val="lt1"/>
                </a:solidFill>
              </a:rPr>
              <a:t>egulatory focus on the governance of small/mid-sized banks, liquidity, and capital requirements increased in the 18 months after the collapse of SVB.</a:t>
            </a:r>
            <a:endParaRPr b="1" i="0" sz="1800" u="none" cap="none" strike="noStrike">
              <a:solidFill>
                <a:schemeClr val="lt1"/>
              </a:solidFill>
            </a:endParaRPr>
          </a:p>
        </p:txBody>
      </p:sp>
      <p:sp>
        <p:nvSpPr>
          <p:cNvPr id="123" name="Google Shape;123;p4"/>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rPr>
              <a:t>PROBLEM STATEMENT</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7025607e2_0_1"/>
          <p:cNvSpPr/>
          <p:nvPr/>
        </p:nvSpPr>
        <p:spPr>
          <a:xfrm>
            <a:off x="4658988" y="1115400"/>
            <a:ext cx="2749500" cy="5429700"/>
          </a:xfrm>
          <a:prstGeom prst="rect">
            <a:avLst/>
          </a:prstGeom>
          <a:solidFill>
            <a:srgbClr val="008FD8"/>
          </a:solidFill>
          <a:ln cap="flat" cmpd="sng" w="9525">
            <a:solidFill>
              <a:srgbClr val="008F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g317025607e2_0_1"/>
          <p:cNvSpPr/>
          <p:nvPr/>
        </p:nvSpPr>
        <p:spPr>
          <a:xfrm>
            <a:off x="433500" y="3209550"/>
            <a:ext cx="1674000" cy="1241400"/>
          </a:xfrm>
          <a:prstGeom prst="parallelogram">
            <a:avLst>
              <a:gd fmla="val 25000" name="adj"/>
            </a:avLst>
          </a:prstGeom>
          <a:solidFill>
            <a:schemeClr val="lt1"/>
          </a:solidFill>
          <a:ln cap="flat" cmpd="sng" w="28575">
            <a:solidFill>
              <a:srgbClr val="07C0FD"/>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2"/>
                </a:solidFill>
              </a:rPr>
              <a:t>D</a:t>
            </a:r>
            <a:r>
              <a:rPr b="1" lang="en-US" sz="1500">
                <a:solidFill>
                  <a:schemeClr val="lt2"/>
                </a:solidFill>
              </a:rPr>
              <a:t>ata </a:t>
            </a:r>
            <a:endParaRPr b="1" sz="1500">
              <a:solidFill>
                <a:schemeClr val="lt2"/>
              </a:solidFill>
            </a:endParaRPr>
          </a:p>
          <a:p>
            <a:pPr indent="0" lvl="0" marL="0" rtl="0" algn="ctr">
              <a:spcBef>
                <a:spcPts val="0"/>
              </a:spcBef>
              <a:spcAft>
                <a:spcPts val="0"/>
              </a:spcAft>
              <a:buNone/>
            </a:pPr>
            <a:r>
              <a:rPr b="1" lang="en-US" sz="1500">
                <a:solidFill>
                  <a:schemeClr val="lt2"/>
                </a:solidFill>
              </a:rPr>
              <a:t>Collection</a:t>
            </a:r>
            <a:endParaRPr b="1" sz="1500">
              <a:solidFill>
                <a:schemeClr val="lt2"/>
              </a:solidFill>
            </a:endParaRPr>
          </a:p>
        </p:txBody>
      </p:sp>
      <p:sp>
        <p:nvSpPr>
          <p:cNvPr id="131" name="Google Shape;131;g317025607e2_0_1"/>
          <p:cNvSpPr/>
          <p:nvPr/>
        </p:nvSpPr>
        <p:spPr>
          <a:xfrm>
            <a:off x="2577900" y="3209550"/>
            <a:ext cx="1534500" cy="1241400"/>
          </a:xfrm>
          <a:prstGeom prst="rect">
            <a:avLst/>
          </a:prstGeom>
          <a:solidFill>
            <a:schemeClr val="lt1"/>
          </a:solidFill>
          <a:ln cap="flat" cmpd="sng" w="28575">
            <a:solidFill>
              <a:srgbClr val="07C0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2"/>
                </a:solidFill>
              </a:rPr>
              <a:t>D</a:t>
            </a:r>
            <a:r>
              <a:rPr b="1" lang="en-US" sz="1500">
                <a:solidFill>
                  <a:schemeClr val="lt2"/>
                </a:solidFill>
              </a:rPr>
              <a:t>ata</a:t>
            </a:r>
            <a:endParaRPr b="1" sz="1500">
              <a:solidFill>
                <a:schemeClr val="lt2"/>
              </a:solidFill>
            </a:endParaRPr>
          </a:p>
          <a:p>
            <a:pPr indent="0" lvl="0" marL="0" rtl="0" algn="ctr">
              <a:spcBef>
                <a:spcPts val="0"/>
              </a:spcBef>
              <a:spcAft>
                <a:spcPts val="0"/>
              </a:spcAft>
              <a:buNone/>
            </a:pPr>
            <a:r>
              <a:rPr b="1" lang="en-US" sz="1500">
                <a:solidFill>
                  <a:schemeClr val="lt2"/>
                </a:solidFill>
              </a:rPr>
              <a:t>Processing</a:t>
            </a:r>
            <a:endParaRPr b="1" sz="1500">
              <a:solidFill>
                <a:schemeClr val="lt2"/>
              </a:solidFill>
            </a:endParaRPr>
          </a:p>
        </p:txBody>
      </p:sp>
      <p:cxnSp>
        <p:nvCxnSpPr>
          <p:cNvPr id="132" name="Google Shape;132;g317025607e2_0_1"/>
          <p:cNvCxnSpPr>
            <a:stCxn id="130" idx="2"/>
            <a:endCxn id="131" idx="1"/>
          </p:cNvCxnSpPr>
          <p:nvPr/>
        </p:nvCxnSpPr>
        <p:spPr>
          <a:xfrm>
            <a:off x="1952325" y="3830250"/>
            <a:ext cx="625500" cy="0"/>
          </a:xfrm>
          <a:prstGeom prst="straightConnector1">
            <a:avLst/>
          </a:prstGeom>
          <a:noFill/>
          <a:ln cap="flat" cmpd="sng" w="28575">
            <a:solidFill>
              <a:srgbClr val="07C0FD"/>
            </a:solidFill>
            <a:prstDash val="solid"/>
            <a:round/>
            <a:headEnd len="med" w="med" type="none"/>
            <a:tailEnd len="med" w="med" type="triangle"/>
          </a:ln>
        </p:spPr>
      </p:cxnSp>
      <p:sp>
        <p:nvSpPr>
          <p:cNvPr id="133" name="Google Shape;133;g317025607e2_0_1"/>
          <p:cNvSpPr/>
          <p:nvPr/>
        </p:nvSpPr>
        <p:spPr>
          <a:xfrm>
            <a:off x="5284188" y="1707638"/>
            <a:ext cx="1534500" cy="1241400"/>
          </a:xfrm>
          <a:prstGeom prst="rect">
            <a:avLst/>
          </a:prstGeom>
          <a:solidFill>
            <a:schemeClr val="lt1"/>
          </a:solidFill>
          <a:ln cap="flat" cmpd="sng" w="28575">
            <a:solidFill>
              <a:srgbClr val="07C0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2"/>
                </a:solidFill>
              </a:rPr>
              <a:t>Naive</a:t>
            </a:r>
            <a:endParaRPr b="1" sz="1500">
              <a:solidFill>
                <a:schemeClr val="lt2"/>
              </a:solidFill>
            </a:endParaRPr>
          </a:p>
          <a:p>
            <a:pPr indent="0" lvl="0" marL="0" rtl="0" algn="ctr">
              <a:spcBef>
                <a:spcPts val="0"/>
              </a:spcBef>
              <a:spcAft>
                <a:spcPts val="0"/>
              </a:spcAft>
              <a:buNone/>
            </a:pPr>
            <a:r>
              <a:rPr b="1" lang="en-US" sz="1500">
                <a:solidFill>
                  <a:schemeClr val="lt2"/>
                </a:solidFill>
              </a:rPr>
              <a:t>B</a:t>
            </a:r>
            <a:r>
              <a:rPr b="1" lang="en-US" sz="1500">
                <a:solidFill>
                  <a:schemeClr val="lt2"/>
                </a:solidFill>
              </a:rPr>
              <a:t>aseline</a:t>
            </a:r>
            <a:endParaRPr b="1" sz="1500">
              <a:solidFill>
                <a:schemeClr val="lt2"/>
              </a:solidFill>
            </a:endParaRPr>
          </a:p>
        </p:txBody>
      </p:sp>
      <p:sp>
        <p:nvSpPr>
          <p:cNvPr id="134" name="Google Shape;134;g317025607e2_0_1"/>
          <p:cNvSpPr/>
          <p:nvPr/>
        </p:nvSpPr>
        <p:spPr>
          <a:xfrm>
            <a:off x="5302263" y="3322263"/>
            <a:ext cx="1534500" cy="1241400"/>
          </a:xfrm>
          <a:prstGeom prst="rect">
            <a:avLst/>
          </a:prstGeom>
          <a:solidFill>
            <a:schemeClr val="lt1"/>
          </a:solidFill>
          <a:ln cap="flat" cmpd="sng" w="28575">
            <a:solidFill>
              <a:srgbClr val="07C0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2"/>
                </a:solidFill>
              </a:rPr>
              <a:t>TF-IDF</a:t>
            </a:r>
            <a:endParaRPr b="1" sz="1500">
              <a:solidFill>
                <a:schemeClr val="lt2"/>
              </a:solidFill>
            </a:endParaRPr>
          </a:p>
        </p:txBody>
      </p:sp>
      <p:sp>
        <p:nvSpPr>
          <p:cNvPr id="135" name="Google Shape;135;g317025607e2_0_1"/>
          <p:cNvSpPr/>
          <p:nvPr/>
        </p:nvSpPr>
        <p:spPr>
          <a:xfrm>
            <a:off x="5284188" y="4936900"/>
            <a:ext cx="1534500" cy="1241400"/>
          </a:xfrm>
          <a:prstGeom prst="rect">
            <a:avLst/>
          </a:prstGeom>
          <a:solidFill>
            <a:schemeClr val="lt1"/>
          </a:solidFill>
          <a:ln cap="flat" cmpd="sng" w="28575">
            <a:solidFill>
              <a:srgbClr val="07C0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2"/>
                </a:solidFill>
              </a:rPr>
              <a:t>BERTopic</a:t>
            </a:r>
            <a:endParaRPr b="1" sz="1500">
              <a:solidFill>
                <a:schemeClr val="lt2"/>
              </a:solidFill>
            </a:endParaRPr>
          </a:p>
        </p:txBody>
      </p:sp>
      <p:sp>
        <p:nvSpPr>
          <p:cNvPr id="136" name="Google Shape;136;g317025607e2_0_1"/>
          <p:cNvSpPr/>
          <p:nvPr/>
        </p:nvSpPr>
        <p:spPr>
          <a:xfrm>
            <a:off x="10009150" y="3418800"/>
            <a:ext cx="1751400" cy="822900"/>
          </a:xfrm>
          <a:prstGeom prst="ellipse">
            <a:avLst/>
          </a:prstGeom>
          <a:solidFill>
            <a:schemeClr val="lt1"/>
          </a:solidFill>
          <a:ln cap="flat" cmpd="sng" w="28575">
            <a:solidFill>
              <a:srgbClr val="07C0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2"/>
                </a:solidFill>
              </a:rPr>
              <a:t>C</a:t>
            </a:r>
            <a:r>
              <a:rPr b="1" lang="en-US" sz="1500">
                <a:solidFill>
                  <a:schemeClr val="lt2"/>
                </a:solidFill>
              </a:rPr>
              <a:t>onclusion</a:t>
            </a:r>
            <a:endParaRPr b="1" sz="1500">
              <a:solidFill>
                <a:schemeClr val="lt2"/>
              </a:solidFill>
            </a:endParaRPr>
          </a:p>
        </p:txBody>
      </p:sp>
      <p:cxnSp>
        <p:nvCxnSpPr>
          <p:cNvPr id="137" name="Google Shape;137;g317025607e2_0_1"/>
          <p:cNvCxnSpPr>
            <a:stCxn id="138" idx="3"/>
            <a:endCxn id="136" idx="2"/>
          </p:cNvCxnSpPr>
          <p:nvPr/>
        </p:nvCxnSpPr>
        <p:spPr>
          <a:xfrm>
            <a:off x="9514163" y="3830250"/>
            <a:ext cx="495000" cy="0"/>
          </a:xfrm>
          <a:prstGeom prst="straightConnector1">
            <a:avLst/>
          </a:prstGeom>
          <a:noFill/>
          <a:ln cap="flat" cmpd="sng" w="28575">
            <a:solidFill>
              <a:srgbClr val="07C0FD"/>
            </a:solidFill>
            <a:prstDash val="solid"/>
            <a:round/>
            <a:headEnd len="med" w="med" type="none"/>
            <a:tailEnd len="med" w="med" type="triangle"/>
          </a:ln>
        </p:spPr>
      </p:cxnSp>
      <p:sp>
        <p:nvSpPr>
          <p:cNvPr id="139" name="Google Shape;139;g317025607e2_0_1"/>
          <p:cNvSpPr txBox="1"/>
          <p:nvPr/>
        </p:nvSpPr>
        <p:spPr>
          <a:xfrm>
            <a:off x="4758225" y="1182050"/>
            <a:ext cx="26226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lt1"/>
                </a:solidFill>
              </a:rPr>
              <a:t>Modeling &amp; Validation</a:t>
            </a:r>
            <a:endParaRPr b="1" sz="1800">
              <a:solidFill>
                <a:schemeClr val="lt1"/>
              </a:solidFill>
            </a:endParaRPr>
          </a:p>
        </p:txBody>
      </p:sp>
      <p:sp>
        <p:nvSpPr>
          <p:cNvPr id="140" name="Google Shape;140;g317025607e2_0_1"/>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rPr>
              <a:t>RESEARCH PROCESS</a:t>
            </a:r>
            <a:endParaRPr b="0" i="0" sz="1800" u="none" cap="none" strike="noStrike">
              <a:solidFill>
                <a:schemeClr val="dk1"/>
              </a:solidFill>
              <a:latin typeface="Arial"/>
              <a:ea typeface="Arial"/>
              <a:cs typeface="Arial"/>
              <a:sym typeface="Arial"/>
            </a:endParaRPr>
          </a:p>
        </p:txBody>
      </p:sp>
      <p:cxnSp>
        <p:nvCxnSpPr>
          <p:cNvPr id="141" name="Google Shape;141;g317025607e2_0_1"/>
          <p:cNvCxnSpPr>
            <a:stCxn id="131" idx="3"/>
            <a:endCxn id="129" idx="1"/>
          </p:cNvCxnSpPr>
          <p:nvPr/>
        </p:nvCxnSpPr>
        <p:spPr>
          <a:xfrm>
            <a:off x="4112400" y="3830250"/>
            <a:ext cx="546600" cy="0"/>
          </a:xfrm>
          <a:prstGeom prst="straightConnector1">
            <a:avLst/>
          </a:prstGeom>
          <a:noFill/>
          <a:ln cap="flat" cmpd="sng" w="28575">
            <a:solidFill>
              <a:srgbClr val="07C0FD"/>
            </a:solidFill>
            <a:prstDash val="solid"/>
            <a:round/>
            <a:headEnd len="med" w="med" type="none"/>
            <a:tailEnd len="med" w="med" type="triangle"/>
          </a:ln>
        </p:spPr>
      </p:cxnSp>
      <p:cxnSp>
        <p:nvCxnSpPr>
          <p:cNvPr id="142" name="Google Shape;142;g317025607e2_0_1"/>
          <p:cNvCxnSpPr>
            <a:stCxn id="129" idx="3"/>
            <a:endCxn id="138" idx="1"/>
          </p:cNvCxnSpPr>
          <p:nvPr/>
        </p:nvCxnSpPr>
        <p:spPr>
          <a:xfrm>
            <a:off x="7408488" y="3830250"/>
            <a:ext cx="571200" cy="0"/>
          </a:xfrm>
          <a:prstGeom prst="straightConnector1">
            <a:avLst/>
          </a:prstGeom>
          <a:noFill/>
          <a:ln cap="flat" cmpd="sng" w="28575">
            <a:solidFill>
              <a:srgbClr val="07C0FD"/>
            </a:solidFill>
            <a:prstDash val="solid"/>
            <a:round/>
            <a:headEnd len="med" w="med" type="none"/>
            <a:tailEnd len="med" w="med" type="triangle"/>
          </a:ln>
        </p:spPr>
      </p:cxnSp>
      <p:sp>
        <p:nvSpPr>
          <p:cNvPr id="138" name="Google Shape;138;g317025607e2_0_1"/>
          <p:cNvSpPr/>
          <p:nvPr/>
        </p:nvSpPr>
        <p:spPr>
          <a:xfrm>
            <a:off x="7979663" y="3209550"/>
            <a:ext cx="1534500" cy="1241400"/>
          </a:xfrm>
          <a:prstGeom prst="rect">
            <a:avLst/>
          </a:prstGeom>
          <a:solidFill>
            <a:schemeClr val="lt1"/>
          </a:solidFill>
          <a:ln cap="flat" cmpd="sng" w="28575">
            <a:solidFill>
              <a:srgbClr val="07C0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500">
                <a:solidFill>
                  <a:schemeClr val="lt2"/>
                </a:solidFill>
              </a:rPr>
              <a:t>Comparative</a:t>
            </a:r>
            <a:endParaRPr b="1" sz="1500">
              <a:solidFill>
                <a:schemeClr val="lt2"/>
              </a:solidFill>
            </a:endParaRPr>
          </a:p>
          <a:p>
            <a:pPr indent="0" lvl="0" marL="0" rtl="0" algn="ctr">
              <a:spcBef>
                <a:spcPts val="0"/>
              </a:spcBef>
              <a:spcAft>
                <a:spcPts val="0"/>
              </a:spcAft>
              <a:buClr>
                <a:schemeClr val="dk1"/>
              </a:buClr>
              <a:buSzPts val="1100"/>
              <a:buFont typeface="Arial"/>
              <a:buNone/>
            </a:pPr>
            <a:r>
              <a:rPr b="1" lang="en-US" sz="1500">
                <a:solidFill>
                  <a:schemeClr val="lt2"/>
                </a:solidFill>
              </a:rPr>
              <a:t>Analysis</a:t>
            </a:r>
            <a:endParaRPr b="1" sz="15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d5ef5d5468_0_16"/>
          <p:cNvSpPr/>
          <p:nvPr/>
        </p:nvSpPr>
        <p:spPr>
          <a:xfrm>
            <a:off x="0" y="261007"/>
            <a:ext cx="12189000" cy="541500"/>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lang="en-US" sz="4688">
                <a:solidFill>
                  <a:srgbClr val="FFFFFF"/>
                </a:solidFill>
                <a:latin typeface="Bebas Neue"/>
                <a:ea typeface="Bebas Neue"/>
                <a:cs typeface="Bebas Neue"/>
                <a:sym typeface="Bebas Neue"/>
              </a:rPr>
              <a:t>data collection</a:t>
            </a:r>
            <a:endParaRPr b="0" i="0" sz="1800" u="none" cap="none" strike="noStrike">
              <a:solidFill>
                <a:schemeClr val="dk1"/>
              </a:solidFill>
              <a:latin typeface="Arial"/>
              <a:ea typeface="Arial"/>
              <a:cs typeface="Arial"/>
              <a:sym typeface="Arial"/>
            </a:endParaRPr>
          </a:p>
        </p:txBody>
      </p:sp>
      <p:pic>
        <p:nvPicPr>
          <p:cNvPr id="149" name="Google Shape;149;g2d5ef5d5468_0_16"/>
          <p:cNvPicPr preferRelativeResize="0"/>
          <p:nvPr/>
        </p:nvPicPr>
        <p:blipFill>
          <a:blip r:embed="rId3">
            <a:alphaModFix/>
          </a:blip>
          <a:stretch>
            <a:fillRect/>
          </a:stretch>
        </p:blipFill>
        <p:spPr>
          <a:xfrm>
            <a:off x="677199" y="1136650"/>
            <a:ext cx="5841551" cy="4067401"/>
          </a:xfrm>
          <a:prstGeom prst="rect">
            <a:avLst/>
          </a:prstGeom>
          <a:noFill/>
          <a:ln>
            <a:noFill/>
          </a:ln>
        </p:spPr>
      </p:pic>
      <p:pic>
        <p:nvPicPr>
          <p:cNvPr id="150" name="Google Shape;150;g2d5ef5d5468_0_16"/>
          <p:cNvPicPr preferRelativeResize="0"/>
          <p:nvPr/>
        </p:nvPicPr>
        <p:blipFill>
          <a:blip r:embed="rId4">
            <a:alphaModFix/>
          </a:blip>
          <a:stretch>
            <a:fillRect/>
          </a:stretch>
        </p:blipFill>
        <p:spPr>
          <a:xfrm>
            <a:off x="6955164" y="1136657"/>
            <a:ext cx="4617225" cy="5201012"/>
          </a:xfrm>
          <a:prstGeom prst="rect">
            <a:avLst/>
          </a:prstGeom>
          <a:noFill/>
          <a:ln>
            <a:noFill/>
          </a:ln>
        </p:spPr>
      </p:pic>
      <p:sp>
        <p:nvSpPr>
          <p:cNvPr id="151" name="Google Shape;151;g2d5ef5d5468_0_16"/>
          <p:cNvSpPr txBox="1"/>
          <p:nvPr/>
        </p:nvSpPr>
        <p:spPr>
          <a:xfrm>
            <a:off x="616600" y="5343775"/>
            <a:ext cx="6338700" cy="120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lt1"/>
                </a:solidFill>
              </a:rPr>
              <a:t>Documents and metadata were extracted via the </a:t>
            </a:r>
            <a:r>
              <a:rPr b="1" lang="en-US">
                <a:solidFill>
                  <a:srgbClr val="07C0FD"/>
                </a:solidFill>
              </a:rPr>
              <a:t>Regulations.gov API</a:t>
            </a:r>
            <a:endParaRPr>
              <a:solidFill>
                <a:schemeClr val="lt1"/>
              </a:solidFill>
            </a:endParaRPr>
          </a:p>
          <a:p>
            <a:pPr indent="0" lvl="0" marL="0" rtl="0" algn="l">
              <a:spcBef>
                <a:spcPts val="1000"/>
              </a:spcBef>
              <a:spcAft>
                <a:spcPts val="0"/>
              </a:spcAft>
              <a:buNone/>
            </a:pPr>
            <a:r>
              <a:rPr b="1" lang="en-US" sz="1100">
                <a:solidFill>
                  <a:srgbClr val="07C0FD"/>
                </a:solidFill>
              </a:rPr>
              <a:t>Document type:</a:t>
            </a:r>
            <a:r>
              <a:rPr b="1" lang="en-US" sz="1100">
                <a:solidFill>
                  <a:schemeClr val="lt1"/>
                </a:solidFill>
              </a:rPr>
              <a:t> </a:t>
            </a:r>
            <a:r>
              <a:rPr lang="en-US" sz="1100">
                <a:solidFill>
                  <a:schemeClr val="lt1"/>
                </a:solidFill>
              </a:rPr>
              <a:t>Proposed Rule &amp; Rule</a:t>
            </a:r>
            <a:endParaRPr sz="1100">
              <a:solidFill>
                <a:schemeClr val="lt1"/>
              </a:solidFill>
            </a:endParaRPr>
          </a:p>
          <a:p>
            <a:pPr indent="0" lvl="0" marL="0" rtl="0" algn="l">
              <a:spcBef>
                <a:spcPts val="0"/>
              </a:spcBef>
              <a:spcAft>
                <a:spcPts val="0"/>
              </a:spcAft>
              <a:buNone/>
            </a:pPr>
            <a:r>
              <a:rPr b="1" lang="en-US" sz="1100">
                <a:solidFill>
                  <a:srgbClr val="07C0FD"/>
                </a:solidFill>
              </a:rPr>
              <a:t>Agencies:</a:t>
            </a:r>
            <a:r>
              <a:rPr b="1" lang="en-US" sz="1100">
                <a:solidFill>
                  <a:schemeClr val="lt1"/>
                </a:solidFill>
              </a:rPr>
              <a:t> </a:t>
            </a:r>
            <a:r>
              <a:rPr lang="en-US" sz="1100">
                <a:solidFill>
                  <a:schemeClr val="lt1"/>
                </a:solidFill>
              </a:rPr>
              <a:t>Consumer Financial Protection Bureau, Federal Depository Insurance Corporation, Federal Reserve System, Financial Stability Oversight Council, Office of the Comptroller of the Currency, Securities and Exchange Commission, Department of the Treasury</a:t>
            </a:r>
            <a:endParaRPr sz="11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143F"/>
        </a:solidFill>
      </p:bgPr>
    </p:bg>
    <p:spTree>
      <p:nvGrpSpPr>
        <p:cNvPr id="156" name="Shape 156"/>
        <p:cNvGrpSpPr/>
        <p:nvPr/>
      </p:nvGrpSpPr>
      <p:grpSpPr>
        <a:xfrm>
          <a:off x="0" y="0"/>
          <a:ext cx="0" cy="0"/>
          <a:chOff x="0" y="0"/>
          <a:chExt cx="0" cy="0"/>
        </a:xfrm>
      </p:grpSpPr>
      <p:sp>
        <p:nvSpPr>
          <p:cNvPr id="157" name="Google Shape;157;g3194f275240_5_2"/>
          <p:cNvSpPr/>
          <p:nvPr/>
        </p:nvSpPr>
        <p:spPr>
          <a:xfrm>
            <a:off x="0" y="479107"/>
            <a:ext cx="12188952" cy="541599"/>
          </a:xfrm>
          <a:prstGeom prst="rect">
            <a:avLst/>
          </a:prstGeom>
          <a:noFill/>
          <a:ln>
            <a:noFill/>
          </a:ln>
        </p:spPr>
        <p:txBody>
          <a:bodyPr anchorCtr="0" anchor="t" bIns="0" lIns="0" spcFirstLastPara="1" rIns="0" wrap="square" tIns="0">
            <a:noAutofit/>
          </a:bodyPr>
          <a:lstStyle/>
          <a:p>
            <a:pPr indent="0" lvl="0" marL="0" marR="0" rtl="0" algn="ctr">
              <a:lnSpc>
                <a:spcPct val="90998"/>
              </a:lnSpc>
              <a:spcBef>
                <a:spcPts val="0"/>
              </a:spcBef>
              <a:spcAft>
                <a:spcPts val="0"/>
              </a:spcAft>
              <a:buClr>
                <a:srgbClr val="FFFFFF"/>
              </a:buClr>
              <a:buSzPts val="4688"/>
              <a:buFont typeface="Bebas Neue"/>
              <a:buNone/>
            </a:pPr>
            <a:r>
              <a:rPr b="1" i="0" lang="en-US" sz="4688" u="none" cap="none" strike="noStrike">
                <a:solidFill>
                  <a:srgbClr val="FFFFFF"/>
                </a:solidFill>
                <a:latin typeface="Bebas Neue"/>
                <a:ea typeface="Bebas Neue"/>
                <a:cs typeface="Bebas Neue"/>
                <a:sym typeface="Bebas Neue"/>
              </a:rPr>
              <a:t>Financial Regulatory Agencies</a:t>
            </a:r>
            <a:endParaRPr b="0" i="0" sz="1800" u="none" cap="none" strike="noStrike">
              <a:solidFill>
                <a:schemeClr val="dk1"/>
              </a:solidFill>
              <a:latin typeface="Arial"/>
              <a:ea typeface="Arial"/>
              <a:cs typeface="Arial"/>
              <a:sym typeface="Arial"/>
            </a:endParaRPr>
          </a:p>
        </p:txBody>
      </p:sp>
      <p:sp>
        <p:nvSpPr>
          <p:cNvPr id="158" name="Google Shape;158;g3194f275240_5_2"/>
          <p:cNvSpPr/>
          <p:nvPr/>
        </p:nvSpPr>
        <p:spPr>
          <a:xfrm>
            <a:off x="488337" y="1629633"/>
            <a:ext cx="5446800" cy="4755600"/>
          </a:xfrm>
          <a:prstGeom prst="rect">
            <a:avLst/>
          </a:prstGeom>
          <a:noFill/>
          <a:ln>
            <a:noFill/>
          </a:ln>
        </p:spPr>
        <p:txBody>
          <a:bodyPr anchorCtr="0" anchor="t" bIns="0" lIns="0" spcFirstLastPara="1" rIns="0" wrap="square" tIns="0">
            <a:noAutofit/>
          </a:bodyPr>
          <a:lstStyle/>
          <a:p>
            <a:pPr indent="-242900" lvl="0" marL="242900" marR="0" rtl="0" algn="l">
              <a:lnSpc>
                <a:spcPct val="118106"/>
              </a:lnSpc>
              <a:spcBef>
                <a:spcPts val="0"/>
              </a:spcBef>
              <a:spcAft>
                <a:spcPts val="0"/>
              </a:spcAft>
              <a:buClr>
                <a:srgbClr val="07C0FD"/>
              </a:buClr>
              <a:buSzPts val="1944"/>
              <a:buFont typeface="Arial"/>
              <a:buChar char="•"/>
            </a:pPr>
            <a:r>
              <a:rPr b="0" i="0" lang="en-US" sz="1944" u="none" cap="none" strike="noStrike">
                <a:solidFill>
                  <a:srgbClr val="07C0FD"/>
                </a:solidFill>
                <a:latin typeface="Arial"/>
                <a:ea typeface="Arial"/>
                <a:cs typeface="Arial"/>
                <a:sym typeface="Arial"/>
              </a:rPr>
              <a:t>Consumer Financial Protection Bureau </a:t>
            </a:r>
            <a:r>
              <a:rPr b="0" i="0" lang="en-US" sz="1844" u="none" cap="none" strike="noStrike">
                <a:solidFill>
                  <a:srgbClr val="07C0FD"/>
                </a:solidFill>
                <a:latin typeface="Arial"/>
                <a:ea typeface="Arial"/>
                <a:cs typeface="Arial"/>
                <a:sym typeface="Arial"/>
              </a:rPr>
              <a:t>(CFPB)</a:t>
            </a:r>
            <a:endParaRPr sz="1300">
              <a:solidFill>
                <a:srgbClr val="07C0FD"/>
              </a:solidFill>
            </a:endParaRPr>
          </a:p>
          <a:p>
            <a:pPr indent="0" lvl="1" marL="457200" marR="0" rtl="0" algn="l">
              <a:lnSpc>
                <a:spcPct val="131239"/>
              </a:lnSpc>
              <a:spcBef>
                <a:spcPts val="292"/>
              </a:spcBef>
              <a:spcAft>
                <a:spcPts val="0"/>
              </a:spcAft>
              <a:buClr>
                <a:srgbClr val="FFFFFF"/>
              </a:buClr>
              <a:buSzPts val="1242"/>
              <a:buFont typeface="Arial"/>
              <a:buNone/>
            </a:pPr>
            <a:r>
              <a:rPr b="0" i="0" lang="en-US" sz="1242" u="none" cap="none" strike="noStrike">
                <a:solidFill>
                  <a:srgbClr val="FFFFFF"/>
                </a:solidFill>
                <a:latin typeface="Arial"/>
                <a:ea typeface="Arial"/>
                <a:cs typeface="Arial"/>
                <a:sym typeface="Arial"/>
              </a:rPr>
              <a:t>Protects consumers from unfair, deceptive, or abusive practices in the financial sector</a:t>
            </a:r>
            <a:r>
              <a:rPr lang="en-US" sz="1242">
                <a:solidFill>
                  <a:srgbClr val="FFFFFF"/>
                </a:solidFill>
              </a:rPr>
              <a:t>.</a:t>
            </a:r>
            <a:endParaRPr/>
          </a:p>
          <a:p>
            <a:pPr indent="-242900" lvl="0" marL="242900" marR="0" rtl="0" algn="l">
              <a:lnSpc>
                <a:spcPct val="118106"/>
              </a:lnSpc>
              <a:spcBef>
                <a:spcPts val="2026"/>
              </a:spcBef>
              <a:spcAft>
                <a:spcPts val="0"/>
              </a:spcAft>
              <a:buClr>
                <a:srgbClr val="07C0FD"/>
              </a:buClr>
              <a:buSzPts val="1944"/>
              <a:buFont typeface="Arial"/>
              <a:buChar char="•"/>
            </a:pPr>
            <a:r>
              <a:rPr b="0" i="0" lang="en-US" sz="1944" u="none" cap="none" strike="noStrike">
                <a:solidFill>
                  <a:srgbClr val="07C0FD"/>
                </a:solidFill>
                <a:latin typeface="Arial"/>
                <a:ea typeface="Arial"/>
                <a:cs typeface="Arial"/>
                <a:sym typeface="Arial"/>
              </a:rPr>
              <a:t>Federal Deposit Insurance Corporation </a:t>
            </a:r>
            <a:r>
              <a:rPr b="0" i="0" lang="en-US" sz="1844" u="none" cap="none" strike="noStrike">
                <a:solidFill>
                  <a:srgbClr val="07C0FD"/>
                </a:solidFill>
                <a:latin typeface="Arial"/>
                <a:ea typeface="Arial"/>
                <a:cs typeface="Arial"/>
                <a:sym typeface="Arial"/>
              </a:rPr>
              <a:t>(FDIC)</a:t>
            </a:r>
            <a:endParaRPr sz="1300">
              <a:solidFill>
                <a:srgbClr val="07C0FD"/>
              </a:solidFill>
            </a:endParaRPr>
          </a:p>
          <a:p>
            <a:pPr indent="0" lvl="1" marL="457200" marR="0" rtl="0" algn="l">
              <a:lnSpc>
                <a:spcPct val="131239"/>
              </a:lnSpc>
              <a:spcBef>
                <a:spcPts val="292"/>
              </a:spcBef>
              <a:spcAft>
                <a:spcPts val="0"/>
              </a:spcAft>
              <a:buClr>
                <a:srgbClr val="FFFFFF"/>
              </a:buClr>
              <a:buSzPts val="1242"/>
              <a:buFont typeface="Arial"/>
              <a:buNone/>
            </a:pPr>
            <a:r>
              <a:rPr lang="en-US" sz="1242">
                <a:solidFill>
                  <a:srgbClr val="FFFFFF"/>
                </a:solidFill>
              </a:rPr>
              <a:t>The FDIC insures bank deposits; examines and supervises financial institutions for safety, soundness, and consumer protection; makes large and complex financial institutions resolvable; and manages receiverships.</a:t>
            </a:r>
            <a:endParaRPr/>
          </a:p>
          <a:p>
            <a:pPr indent="-242900" lvl="0" marL="242900" marR="0" rtl="0" algn="l">
              <a:lnSpc>
                <a:spcPct val="118106"/>
              </a:lnSpc>
              <a:spcBef>
                <a:spcPts val="2026"/>
              </a:spcBef>
              <a:spcAft>
                <a:spcPts val="0"/>
              </a:spcAft>
              <a:buClr>
                <a:srgbClr val="07C0FD"/>
              </a:buClr>
              <a:buSzPts val="1944"/>
              <a:buFont typeface="Arial"/>
              <a:buChar char="•"/>
            </a:pPr>
            <a:r>
              <a:rPr b="0" i="0" lang="en-US" sz="1944" u="none" cap="none" strike="noStrike">
                <a:solidFill>
                  <a:srgbClr val="07C0FD"/>
                </a:solidFill>
                <a:latin typeface="Arial"/>
                <a:ea typeface="Arial"/>
                <a:cs typeface="Arial"/>
                <a:sym typeface="Arial"/>
              </a:rPr>
              <a:t>Financial Stability Oversight Council </a:t>
            </a:r>
            <a:r>
              <a:rPr b="0" i="0" lang="en-US" sz="1844" u="none" cap="none" strike="noStrike">
                <a:solidFill>
                  <a:srgbClr val="07C0FD"/>
                </a:solidFill>
                <a:latin typeface="Arial"/>
                <a:ea typeface="Arial"/>
                <a:cs typeface="Arial"/>
                <a:sym typeface="Arial"/>
              </a:rPr>
              <a:t>(FSOC)</a:t>
            </a:r>
            <a:endParaRPr sz="1300">
              <a:solidFill>
                <a:srgbClr val="07C0FD"/>
              </a:solidFill>
            </a:endParaRPr>
          </a:p>
          <a:p>
            <a:pPr indent="0" lvl="1" marL="457200" marR="0" rtl="0" algn="l">
              <a:lnSpc>
                <a:spcPct val="131239"/>
              </a:lnSpc>
              <a:spcBef>
                <a:spcPts val="292"/>
              </a:spcBef>
              <a:spcAft>
                <a:spcPts val="0"/>
              </a:spcAft>
              <a:buClr>
                <a:srgbClr val="FFFFFF"/>
              </a:buClr>
              <a:buSzPts val="1242"/>
              <a:buFont typeface="Arial"/>
              <a:buNone/>
            </a:pPr>
            <a:r>
              <a:rPr lang="en-US" sz="1242">
                <a:solidFill>
                  <a:srgbClr val="FFFFFF"/>
                </a:solidFill>
              </a:rPr>
              <a:t>Established in 2010 under the Dodd-Frank Wall Street Reform and Consumer Protection Act, the Financial Stability Oversight Council provides comprehensive monitoring of the stability of our nation's financial system.</a:t>
            </a:r>
            <a:endParaRPr b="0" i="0" sz="1800" u="none" cap="none" strike="noStrike">
              <a:solidFill>
                <a:schemeClr val="dk1"/>
              </a:solidFill>
              <a:latin typeface="Arial"/>
              <a:ea typeface="Arial"/>
              <a:cs typeface="Arial"/>
              <a:sym typeface="Arial"/>
            </a:endParaRPr>
          </a:p>
        </p:txBody>
      </p:sp>
      <p:sp>
        <p:nvSpPr>
          <p:cNvPr id="159" name="Google Shape;159;g3194f275240_5_2"/>
          <p:cNvSpPr/>
          <p:nvPr/>
        </p:nvSpPr>
        <p:spPr>
          <a:xfrm>
            <a:off x="6208728" y="1629633"/>
            <a:ext cx="5446800" cy="3665700"/>
          </a:xfrm>
          <a:prstGeom prst="rect">
            <a:avLst/>
          </a:prstGeom>
          <a:noFill/>
          <a:ln>
            <a:noFill/>
          </a:ln>
        </p:spPr>
        <p:txBody>
          <a:bodyPr anchorCtr="0" anchor="t" bIns="0" lIns="0" spcFirstLastPara="1" rIns="0" wrap="square" tIns="0">
            <a:noAutofit/>
          </a:bodyPr>
          <a:lstStyle/>
          <a:p>
            <a:pPr indent="-242900" lvl="0" marL="242900" marR="0" rtl="0" algn="l">
              <a:lnSpc>
                <a:spcPct val="118106"/>
              </a:lnSpc>
              <a:spcBef>
                <a:spcPts val="0"/>
              </a:spcBef>
              <a:spcAft>
                <a:spcPts val="0"/>
              </a:spcAft>
              <a:buClr>
                <a:srgbClr val="07C0FD"/>
              </a:buClr>
              <a:buSzPts val="1944"/>
              <a:buFont typeface="Arial"/>
              <a:buChar char="•"/>
            </a:pPr>
            <a:r>
              <a:rPr b="0" i="0" lang="en-US" sz="1944" u="none" cap="none" strike="noStrike">
                <a:solidFill>
                  <a:srgbClr val="07C0FD"/>
                </a:solidFill>
                <a:latin typeface="Arial"/>
                <a:ea typeface="Arial"/>
                <a:cs typeface="Arial"/>
                <a:sym typeface="Arial"/>
              </a:rPr>
              <a:t>Office of the Comptroller of the Currency </a:t>
            </a:r>
            <a:r>
              <a:rPr b="0" i="0" lang="en-US" sz="1844" u="none" cap="none" strike="noStrike">
                <a:solidFill>
                  <a:srgbClr val="07C0FD"/>
                </a:solidFill>
                <a:latin typeface="Arial"/>
                <a:ea typeface="Arial"/>
                <a:cs typeface="Arial"/>
                <a:sym typeface="Arial"/>
              </a:rPr>
              <a:t>(OCC)</a:t>
            </a:r>
            <a:endParaRPr sz="1300">
              <a:solidFill>
                <a:srgbClr val="07C0FD"/>
              </a:solidFill>
            </a:endParaRPr>
          </a:p>
          <a:p>
            <a:pPr indent="0" lvl="1" marL="457200" marR="0" rtl="0" algn="l">
              <a:lnSpc>
                <a:spcPct val="131239"/>
              </a:lnSpc>
              <a:spcBef>
                <a:spcPts val="292"/>
              </a:spcBef>
              <a:spcAft>
                <a:spcPts val="0"/>
              </a:spcAft>
              <a:buClr>
                <a:srgbClr val="FFFFFF"/>
              </a:buClr>
              <a:buSzPts val="1242"/>
              <a:buFont typeface="Arial"/>
              <a:buNone/>
            </a:pPr>
            <a:r>
              <a:rPr b="0" i="0" lang="en-US" sz="1242" u="none" cap="none" strike="noStrike">
                <a:solidFill>
                  <a:srgbClr val="FFFFFF"/>
                </a:solidFill>
                <a:latin typeface="Arial"/>
                <a:ea typeface="Arial"/>
                <a:cs typeface="Arial"/>
                <a:sym typeface="Arial"/>
              </a:rPr>
              <a:t>Charters, regulates, and supervises national banks and federal savings associations.</a:t>
            </a:r>
            <a:endParaRPr/>
          </a:p>
          <a:p>
            <a:pPr indent="-242900" lvl="0" marL="242900" marR="0" rtl="0" algn="l">
              <a:lnSpc>
                <a:spcPct val="118106"/>
              </a:lnSpc>
              <a:spcBef>
                <a:spcPts val="2026"/>
              </a:spcBef>
              <a:spcAft>
                <a:spcPts val="0"/>
              </a:spcAft>
              <a:buClr>
                <a:srgbClr val="07C0FD"/>
              </a:buClr>
              <a:buSzPts val="1944"/>
              <a:buFont typeface="Arial"/>
              <a:buChar char="•"/>
            </a:pPr>
            <a:r>
              <a:rPr b="0" i="0" lang="en-US" sz="1944" u="none" cap="none" strike="noStrike">
                <a:solidFill>
                  <a:srgbClr val="07C0FD"/>
                </a:solidFill>
                <a:latin typeface="Arial"/>
                <a:ea typeface="Arial"/>
                <a:cs typeface="Arial"/>
                <a:sym typeface="Arial"/>
              </a:rPr>
              <a:t>Securities and Exchange Commission </a:t>
            </a:r>
            <a:r>
              <a:rPr b="0" i="0" lang="en-US" sz="1844" u="none" cap="none" strike="noStrike">
                <a:solidFill>
                  <a:srgbClr val="07C0FD"/>
                </a:solidFill>
                <a:latin typeface="Arial"/>
                <a:ea typeface="Arial"/>
                <a:cs typeface="Arial"/>
                <a:sym typeface="Arial"/>
              </a:rPr>
              <a:t>(SEC)</a:t>
            </a:r>
            <a:endParaRPr sz="1300">
              <a:solidFill>
                <a:srgbClr val="07C0FD"/>
              </a:solidFill>
            </a:endParaRPr>
          </a:p>
          <a:p>
            <a:pPr indent="0" lvl="1" marL="457200" marR="0" rtl="0" algn="l">
              <a:lnSpc>
                <a:spcPct val="131239"/>
              </a:lnSpc>
              <a:spcBef>
                <a:spcPts val="292"/>
              </a:spcBef>
              <a:spcAft>
                <a:spcPts val="0"/>
              </a:spcAft>
              <a:buClr>
                <a:srgbClr val="FFFFFF"/>
              </a:buClr>
              <a:buSzPts val="1242"/>
              <a:buFont typeface="Arial"/>
              <a:buNone/>
            </a:pPr>
            <a:r>
              <a:rPr b="0" i="0" lang="en-US" sz="1242" u="none" cap="none" strike="noStrike">
                <a:solidFill>
                  <a:srgbClr val="FFFFFF"/>
                </a:solidFill>
                <a:latin typeface="Arial"/>
                <a:ea typeface="Arial"/>
                <a:cs typeface="Arial"/>
                <a:sym typeface="Arial"/>
              </a:rPr>
              <a:t>Oversees key participants in the securities industry, including securities exchanges, broker-dealers, investment advisors, and mutual funds</a:t>
            </a:r>
            <a:r>
              <a:rPr lang="en-US" sz="1242">
                <a:solidFill>
                  <a:srgbClr val="FFFFFF"/>
                </a:solidFill>
              </a:rPr>
              <a:t>.</a:t>
            </a:r>
            <a:endParaRPr/>
          </a:p>
          <a:p>
            <a:pPr indent="-242900" lvl="0" marL="242900" marR="0" rtl="0" algn="l">
              <a:lnSpc>
                <a:spcPct val="118106"/>
              </a:lnSpc>
              <a:spcBef>
                <a:spcPts val="2026"/>
              </a:spcBef>
              <a:spcAft>
                <a:spcPts val="0"/>
              </a:spcAft>
              <a:buClr>
                <a:srgbClr val="07C0FD"/>
              </a:buClr>
              <a:buSzPts val="1944"/>
              <a:buFont typeface="Arial"/>
              <a:buChar char="•"/>
            </a:pPr>
            <a:r>
              <a:rPr b="0" i="0" lang="en-US" sz="1944" u="none" cap="none" strike="noStrike">
                <a:solidFill>
                  <a:srgbClr val="07C0FD"/>
                </a:solidFill>
                <a:latin typeface="Arial"/>
                <a:ea typeface="Arial"/>
                <a:cs typeface="Arial"/>
                <a:sym typeface="Arial"/>
              </a:rPr>
              <a:t>Department of the Treasury</a:t>
            </a:r>
            <a:endParaRPr>
              <a:solidFill>
                <a:srgbClr val="07C0FD"/>
              </a:solidFill>
            </a:endParaRPr>
          </a:p>
          <a:p>
            <a:pPr indent="0" lvl="1" marL="457200" marR="0" rtl="0" algn="l">
              <a:lnSpc>
                <a:spcPct val="131239"/>
              </a:lnSpc>
              <a:spcBef>
                <a:spcPts val="292"/>
              </a:spcBef>
              <a:spcAft>
                <a:spcPts val="0"/>
              </a:spcAft>
              <a:buClr>
                <a:srgbClr val="FFFFFF"/>
              </a:buClr>
              <a:buSzPts val="1242"/>
              <a:buFont typeface="Arial"/>
              <a:buNone/>
            </a:pPr>
            <a:r>
              <a:rPr b="0" i="0" lang="en-US" sz="1242" u="none" cap="none" strike="noStrike">
                <a:solidFill>
                  <a:srgbClr val="FFFFFF"/>
                </a:solidFill>
                <a:latin typeface="Arial"/>
                <a:ea typeface="Arial"/>
                <a:cs typeface="Arial"/>
                <a:sym typeface="Arial"/>
              </a:rPr>
              <a:t>Responsible for promoting economic prosperity and financial stability, collecting taxes, managing government accounts, and enforcing economic sanctions.</a:t>
            </a:r>
            <a:endParaRPr sz="1242">
              <a:solidFill>
                <a:srgbClr val="FFFFFF"/>
              </a:solidFill>
            </a:endParaRPr>
          </a:p>
          <a:p>
            <a:pPr indent="-242900" lvl="0" marL="242900" rtl="0" algn="l">
              <a:lnSpc>
                <a:spcPct val="118107"/>
              </a:lnSpc>
              <a:spcBef>
                <a:spcPts val="2026"/>
              </a:spcBef>
              <a:spcAft>
                <a:spcPts val="0"/>
              </a:spcAft>
              <a:buClr>
                <a:srgbClr val="07C0FD"/>
              </a:buClr>
              <a:buSzPts val="1944"/>
              <a:buChar char="•"/>
            </a:pPr>
            <a:r>
              <a:rPr lang="en-US" sz="1944">
                <a:solidFill>
                  <a:srgbClr val="07C0FD"/>
                </a:solidFill>
              </a:rPr>
              <a:t>Federal Reserve System</a:t>
            </a:r>
            <a:endParaRPr>
              <a:solidFill>
                <a:srgbClr val="07C0FD"/>
              </a:solidFill>
            </a:endParaRPr>
          </a:p>
          <a:p>
            <a:pPr indent="0" lvl="1" marL="457200" rtl="0" algn="l">
              <a:lnSpc>
                <a:spcPct val="131239"/>
              </a:lnSpc>
              <a:spcBef>
                <a:spcPts val="292"/>
              </a:spcBef>
              <a:spcAft>
                <a:spcPts val="0"/>
              </a:spcAft>
              <a:buClr>
                <a:schemeClr val="lt1"/>
              </a:buClr>
              <a:buSzPts val="1242"/>
              <a:buFont typeface="Arial"/>
              <a:buNone/>
            </a:pPr>
            <a:r>
              <a:rPr lang="en-US" sz="1242">
                <a:solidFill>
                  <a:schemeClr val="lt1"/>
                </a:solidFill>
              </a:rPr>
              <a:t>Responsible for monetary policy, bank regulation, and the stability of the financial system.</a:t>
            </a:r>
            <a:endParaRPr sz="1242">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2024-11-18T20:31:56.124Z</dcterms:created>
  <dc:creator>poclark@mit.edu</dc:creator>
</cp:coreProperties>
</file>